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5"/>
  </p:sldMasterIdLst>
  <p:notesMasterIdLst>
    <p:notesMasterId r:id="rId9"/>
  </p:notesMasterIdLst>
  <p:sldIdLst>
    <p:sldId id="256" r:id="rId6"/>
    <p:sldId id="257" r:id="rId7"/>
    <p:sldId id="258" r:id="rId8"/>
  </p:sldIdLst>
  <p:sldSz cx="12192000" cy="6858000"/>
  <p:notesSz cx="6858000" cy="9144000"/>
  <p:embeddedFontLst>
    <p:embeddedFont>
      <p:font typeface="Almoni Neue Black AAA Black" panose="00000A00000000000000" pitchFamily="2" charset="-79"/>
      <p:bold r:id="rId10"/>
    </p:embeddedFont>
    <p:embeddedFont>
      <p:font typeface="Almoni Neue DL 4.0 AAA" panose="00000500000000000000" pitchFamily="50" charset="-79"/>
      <p:regular r:id="rId11"/>
      <p:bold r:id="rId12"/>
    </p:embeddedFont>
  </p:embeddedFontLst>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guide id="3" pos="257" userDrawn="1">
          <p15:clr>
            <a:srgbClr val="A4A3A4"/>
          </p15:clr>
        </p15:guide>
        <p15:guide id="4" pos="7378" userDrawn="1">
          <p15:clr>
            <a:srgbClr val="A4A3A4"/>
          </p15:clr>
        </p15:guide>
        <p15:guide id="5" orient="horz" pos="11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CD4"/>
    <a:srgbClr val="BAD98A"/>
    <a:srgbClr val="00B5A8"/>
    <a:srgbClr val="F05466"/>
    <a:srgbClr val="B86399"/>
    <a:srgbClr val="FAAB59"/>
    <a:srgbClr val="53D2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B06D4F-CC47-4FD7-A6F1-264AD5738E61}" v="5" dt="2024-05-29T08:13:56.284"/>
  </p1510:revLst>
</p1510:revInfo>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700" autoAdjust="0"/>
    <p:restoredTop sz="94660"/>
  </p:normalViewPr>
  <p:slideViewPr>
    <p:cSldViewPr snapToGrid="0" showGuides="1">
      <p:cViewPr varScale="1">
        <p:scale>
          <a:sx n="112" d="100"/>
          <a:sy n="112" d="100"/>
        </p:scale>
        <p:origin x="876" y="96"/>
      </p:cViewPr>
      <p:guideLst>
        <p:guide orient="horz" pos="2183"/>
        <p:guide pos="3840"/>
        <p:guide pos="257"/>
        <p:guide pos="7378"/>
        <p:guide orient="horz" pos="11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font" Target="fonts/font3.fntdata"/><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2.fntdata"/><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font" Target="fonts/font1.fntdata"/><Relationship Id="rId4" Type="http://schemas.openxmlformats.org/officeDocument/2006/relationships/customXml" Target="../customXml/item4.xml"/><Relationship Id="rId9" Type="http://schemas.openxmlformats.org/officeDocument/2006/relationships/notesMaster" Target="notesMasters/notesMaster1.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he-I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62DAE915-58BE-43E3-9939-21A35DB125CF}" type="datetimeFigureOut">
              <a:rPr lang="he-IL" smtClean="0"/>
              <a:t>י"ח/סיון/תשפ"ד</a:t>
            </a:fld>
            <a:endParaRPr lang="he-I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e-I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he-I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D54F450F-F968-43AC-A4A0-070BD323E6C1}" type="slidenum">
              <a:rPr lang="he-IL" smtClean="0"/>
              <a:t>‹#›</a:t>
            </a:fld>
            <a:endParaRPr lang="he-IL"/>
          </a:p>
        </p:txBody>
      </p:sp>
    </p:spTree>
    <p:extLst>
      <p:ext uri="{BB962C8B-B14F-4D97-AF65-F5344CB8AC3E}">
        <p14:creationId xmlns:p14="http://schemas.microsoft.com/office/powerpoint/2010/main" val="610727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7DAB9C6-C004-C66A-2AA4-33378C01D641}"/>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AF53CF2D-7745-7A2C-2C7F-A494DBD71C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81B0E1F9-003E-DD04-34B5-D702A6BC4A22}"/>
              </a:ext>
            </a:extLst>
          </p:cNvPr>
          <p:cNvSpPr>
            <a:spLocks noGrp="1"/>
          </p:cNvSpPr>
          <p:nvPr>
            <p:ph type="dt" sz="half" idx="10"/>
          </p:nvPr>
        </p:nvSpPr>
        <p:spPr/>
        <p:txBody>
          <a:bodyPr/>
          <a:lstStyle/>
          <a:p>
            <a:fld id="{23790B35-3926-4B65-A1B7-535A42AE2296}" type="datetimeFigureOut">
              <a:rPr lang="he-IL" smtClean="0"/>
              <a:t>י"ח/סיון/תשפ"ד</a:t>
            </a:fld>
            <a:endParaRPr lang="he-IL"/>
          </a:p>
        </p:txBody>
      </p:sp>
      <p:sp>
        <p:nvSpPr>
          <p:cNvPr id="5" name="מציין מיקום של כותרת תחתונה 4">
            <a:extLst>
              <a:ext uri="{FF2B5EF4-FFF2-40B4-BE49-F238E27FC236}">
                <a16:creationId xmlns:a16="http://schemas.microsoft.com/office/drawing/2014/main" id="{D1A6364A-D38F-0CAA-76BB-A1269BF563B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17C5958-7956-F6C0-2233-8B7F8E157BBE}"/>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3697845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40A7789-D25E-8931-60EB-DC22398445C7}"/>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AA21FE39-C4AB-6801-AE82-8E0175FB8D42}"/>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45C2C8B-0D5F-CDC2-C31D-752C5B8AD6D9}"/>
              </a:ext>
            </a:extLst>
          </p:cNvPr>
          <p:cNvSpPr>
            <a:spLocks noGrp="1"/>
          </p:cNvSpPr>
          <p:nvPr>
            <p:ph type="dt" sz="half" idx="10"/>
          </p:nvPr>
        </p:nvSpPr>
        <p:spPr/>
        <p:txBody>
          <a:bodyPr/>
          <a:lstStyle/>
          <a:p>
            <a:fld id="{23790B35-3926-4B65-A1B7-535A42AE2296}" type="datetimeFigureOut">
              <a:rPr lang="he-IL" smtClean="0"/>
              <a:t>י"ח/סיון/תשפ"ד</a:t>
            </a:fld>
            <a:endParaRPr lang="he-IL"/>
          </a:p>
        </p:txBody>
      </p:sp>
      <p:sp>
        <p:nvSpPr>
          <p:cNvPr id="5" name="מציין מיקום של כותרת תחתונה 4">
            <a:extLst>
              <a:ext uri="{FF2B5EF4-FFF2-40B4-BE49-F238E27FC236}">
                <a16:creationId xmlns:a16="http://schemas.microsoft.com/office/drawing/2014/main" id="{0B4729FA-5C3B-7315-F96D-98659822FAC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88BB2F7-E9FA-A362-46FC-7C11623A80E1}"/>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2680933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53FEEA96-02BF-EB80-4263-485763926B8B}"/>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905D95FC-428A-2443-0664-E6E3E2ECDAD2}"/>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C3A7F02-48C9-8AA8-4808-B8BCC8E4781A}"/>
              </a:ext>
            </a:extLst>
          </p:cNvPr>
          <p:cNvSpPr>
            <a:spLocks noGrp="1"/>
          </p:cNvSpPr>
          <p:nvPr>
            <p:ph type="dt" sz="half" idx="10"/>
          </p:nvPr>
        </p:nvSpPr>
        <p:spPr/>
        <p:txBody>
          <a:bodyPr/>
          <a:lstStyle/>
          <a:p>
            <a:fld id="{23790B35-3926-4B65-A1B7-535A42AE2296}" type="datetimeFigureOut">
              <a:rPr lang="he-IL" smtClean="0"/>
              <a:t>י"ח/סיון/תשפ"ד</a:t>
            </a:fld>
            <a:endParaRPr lang="he-IL"/>
          </a:p>
        </p:txBody>
      </p:sp>
      <p:sp>
        <p:nvSpPr>
          <p:cNvPr id="5" name="מציין מיקום של כותרת תחתונה 4">
            <a:extLst>
              <a:ext uri="{FF2B5EF4-FFF2-40B4-BE49-F238E27FC236}">
                <a16:creationId xmlns:a16="http://schemas.microsoft.com/office/drawing/2014/main" id="{3015CFF1-B736-8C5E-6A75-5565A4611EC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D5D4F7E-0DD0-0948-224D-827F4C0157A1}"/>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2495656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2F39B1B-9665-6907-3E9C-54202D02E8D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D780C07-82D7-BF1D-9316-374B4D07E1D0}"/>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C5B07F5-F901-8E10-837D-06DF8BCC7892}"/>
              </a:ext>
            </a:extLst>
          </p:cNvPr>
          <p:cNvSpPr>
            <a:spLocks noGrp="1"/>
          </p:cNvSpPr>
          <p:nvPr>
            <p:ph type="dt" sz="half" idx="10"/>
          </p:nvPr>
        </p:nvSpPr>
        <p:spPr/>
        <p:txBody>
          <a:bodyPr/>
          <a:lstStyle/>
          <a:p>
            <a:fld id="{23790B35-3926-4B65-A1B7-535A42AE2296}" type="datetimeFigureOut">
              <a:rPr lang="he-IL" smtClean="0"/>
              <a:t>י"ח/סיון/תשפ"ד</a:t>
            </a:fld>
            <a:endParaRPr lang="he-IL"/>
          </a:p>
        </p:txBody>
      </p:sp>
      <p:sp>
        <p:nvSpPr>
          <p:cNvPr id="5" name="מציין מיקום של כותרת תחתונה 4">
            <a:extLst>
              <a:ext uri="{FF2B5EF4-FFF2-40B4-BE49-F238E27FC236}">
                <a16:creationId xmlns:a16="http://schemas.microsoft.com/office/drawing/2014/main" id="{24EF9223-304B-834D-29E8-DCB44DD2F7C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E3E366D-8F64-7B8F-86E2-50E212A5F7AB}"/>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24404228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C2B961A-4AB5-24C2-586F-97DE2B983902}"/>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F9F4443-7308-50A8-EF68-67529DC14E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FFB05F72-7A7D-F4D1-A072-D595A839DA16}"/>
              </a:ext>
            </a:extLst>
          </p:cNvPr>
          <p:cNvSpPr>
            <a:spLocks noGrp="1"/>
          </p:cNvSpPr>
          <p:nvPr>
            <p:ph type="dt" sz="half" idx="10"/>
          </p:nvPr>
        </p:nvSpPr>
        <p:spPr/>
        <p:txBody>
          <a:bodyPr/>
          <a:lstStyle/>
          <a:p>
            <a:fld id="{23790B35-3926-4B65-A1B7-535A42AE2296}" type="datetimeFigureOut">
              <a:rPr lang="he-IL" smtClean="0"/>
              <a:t>י"ח/סיון/תשפ"ד</a:t>
            </a:fld>
            <a:endParaRPr lang="he-IL"/>
          </a:p>
        </p:txBody>
      </p:sp>
      <p:sp>
        <p:nvSpPr>
          <p:cNvPr id="5" name="מציין מיקום של כותרת תחתונה 4">
            <a:extLst>
              <a:ext uri="{FF2B5EF4-FFF2-40B4-BE49-F238E27FC236}">
                <a16:creationId xmlns:a16="http://schemas.microsoft.com/office/drawing/2014/main" id="{AAE78BDC-A58C-CD5C-B808-DCCE6A45330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7F115AC-FA3A-F24A-94EF-11A0A69ED8A8}"/>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4110142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520A3A9-B969-3DDA-9B2A-C89131DDFD8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00311F3-295A-452C-1052-00224305F203}"/>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0FAAE09-C9F6-E765-B594-908530C9A18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43A39321-C66D-9355-8F6B-EA03D0AEDA13}"/>
              </a:ext>
            </a:extLst>
          </p:cNvPr>
          <p:cNvSpPr>
            <a:spLocks noGrp="1"/>
          </p:cNvSpPr>
          <p:nvPr>
            <p:ph type="dt" sz="half" idx="10"/>
          </p:nvPr>
        </p:nvSpPr>
        <p:spPr/>
        <p:txBody>
          <a:bodyPr/>
          <a:lstStyle/>
          <a:p>
            <a:fld id="{23790B35-3926-4B65-A1B7-535A42AE2296}" type="datetimeFigureOut">
              <a:rPr lang="he-IL" smtClean="0"/>
              <a:t>י"ח/סיון/תשפ"ד</a:t>
            </a:fld>
            <a:endParaRPr lang="he-IL"/>
          </a:p>
        </p:txBody>
      </p:sp>
      <p:sp>
        <p:nvSpPr>
          <p:cNvPr id="6" name="מציין מיקום של כותרת תחתונה 5">
            <a:extLst>
              <a:ext uri="{FF2B5EF4-FFF2-40B4-BE49-F238E27FC236}">
                <a16:creationId xmlns:a16="http://schemas.microsoft.com/office/drawing/2014/main" id="{E03DE489-00EF-1C83-C6ED-4672ADA95C8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F2B68E8-6CD6-72B0-C931-83186FE833D9}"/>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1467945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3764B5D-F615-8099-FB34-A7823CDCCF23}"/>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AB4F0B1-0237-F464-803E-3DB123B17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AC193B59-1A29-2943-7FD5-35FE2984AB33}"/>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A35CB5EC-2438-A013-5ED9-4B4D4CB390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8BE3833B-9D8F-45D1-A42F-B5A0A4995827}"/>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8411C152-905C-DA67-78C1-7613E7162F71}"/>
              </a:ext>
            </a:extLst>
          </p:cNvPr>
          <p:cNvSpPr>
            <a:spLocks noGrp="1"/>
          </p:cNvSpPr>
          <p:nvPr>
            <p:ph type="dt" sz="half" idx="10"/>
          </p:nvPr>
        </p:nvSpPr>
        <p:spPr/>
        <p:txBody>
          <a:bodyPr/>
          <a:lstStyle/>
          <a:p>
            <a:fld id="{23790B35-3926-4B65-A1B7-535A42AE2296}" type="datetimeFigureOut">
              <a:rPr lang="he-IL" smtClean="0"/>
              <a:t>י"ח/סיון/תשפ"ד</a:t>
            </a:fld>
            <a:endParaRPr lang="he-IL"/>
          </a:p>
        </p:txBody>
      </p:sp>
      <p:sp>
        <p:nvSpPr>
          <p:cNvPr id="8" name="מציין מיקום של כותרת תחתונה 7">
            <a:extLst>
              <a:ext uri="{FF2B5EF4-FFF2-40B4-BE49-F238E27FC236}">
                <a16:creationId xmlns:a16="http://schemas.microsoft.com/office/drawing/2014/main" id="{8BABCD4E-23B1-6640-EA09-6B4447D90705}"/>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594C3E54-0E79-D3D2-CC28-D237B39A8E68}"/>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3171513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A90FB9B-CBCA-D573-C0A4-BE551793121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98EF4CDB-E444-E91D-67E1-1A2D910C5EC9}"/>
              </a:ext>
            </a:extLst>
          </p:cNvPr>
          <p:cNvSpPr>
            <a:spLocks noGrp="1"/>
          </p:cNvSpPr>
          <p:nvPr>
            <p:ph type="dt" sz="half" idx="10"/>
          </p:nvPr>
        </p:nvSpPr>
        <p:spPr/>
        <p:txBody>
          <a:bodyPr/>
          <a:lstStyle/>
          <a:p>
            <a:fld id="{23790B35-3926-4B65-A1B7-535A42AE2296}" type="datetimeFigureOut">
              <a:rPr lang="he-IL" smtClean="0"/>
              <a:t>י"ח/סיון/תשפ"ד</a:t>
            </a:fld>
            <a:endParaRPr lang="he-IL"/>
          </a:p>
        </p:txBody>
      </p:sp>
      <p:sp>
        <p:nvSpPr>
          <p:cNvPr id="4" name="מציין מיקום של כותרת תחתונה 3">
            <a:extLst>
              <a:ext uri="{FF2B5EF4-FFF2-40B4-BE49-F238E27FC236}">
                <a16:creationId xmlns:a16="http://schemas.microsoft.com/office/drawing/2014/main" id="{206A8A12-08D9-2307-6C15-383463926033}"/>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60DBD1BC-917D-49C8-47BC-A085CDFE5E37}"/>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354060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89FB79F2-D95C-7C10-7C97-C308002DCC22}"/>
              </a:ext>
            </a:extLst>
          </p:cNvPr>
          <p:cNvSpPr>
            <a:spLocks noGrp="1"/>
          </p:cNvSpPr>
          <p:nvPr>
            <p:ph type="dt" sz="half" idx="10"/>
          </p:nvPr>
        </p:nvSpPr>
        <p:spPr/>
        <p:txBody>
          <a:bodyPr/>
          <a:lstStyle/>
          <a:p>
            <a:fld id="{23790B35-3926-4B65-A1B7-535A42AE2296}" type="datetimeFigureOut">
              <a:rPr lang="he-IL" smtClean="0"/>
              <a:t>י"ח/סיון/תשפ"ד</a:t>
            </a:fld>
            <a:endParaRPr lang="he-IL"/>
          </a:p>
        </p:txBody>
      </p:sp>
      <p:sp>
        <p:nvSpPr>
          <p:cNvPr id="3" name="מציין מיקום של כותרת תחתונה 2">
            <a:extLst>
              <a:ext uri="{FF2B5EF4-FFF2-40B4-BE49-F238E27FC236}">
                <a16:creationId xmlns:a16="http://schemas.microsoft.com/office/drawing/2014/main" id="{2E52B573-6D09-0554-9FCB-31F31E46994A}"/>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9C1E41BD-BD5E-2729-EB8F-F7D8253BB38B}"/>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2864999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638DBDC-0796-2573-601F-71FE13620EE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96363EFF-FCAD-582A-CE82-29A971590A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E622C464-3670-CCA1-687A-B88B5A69B8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30C11F8F-592C-7421-616A-00ED58533CFE}"/>
              </a:ext>
            </a:extLst>
          </p:cNvPr>
          <p:cNvSpPr>
            <a:spLocks noGrp="1"/>
          </p:cNvSpPr>
          <p:nvPr>
            <p:ph type="dt" sz="half" idx="10"/>
          </p:nvPr>
        </p:nvSpPr>
        <p:spPr/>
        <p:txBody>
          <a:bodyPr/>
          <a:lstStyle/>
          <a:p>
            <a:fld id="{23790B35-3926-4B65-A1B7-535A42AE2296}" type="datetimeFigureOut">
              <a:rPr lang="he-IL" smtClean="0"/>
              <a:t>י"ח/סיון/תשפ"ד</a:t>
            </a:fld>
            <a:endParaRPr lang="he-IL"/>
          </a:p>
        </p:txBody>
      </p:sp>
      <p:sp>
        <p:nvSpPr>
          <p:cNvPr id="6" name="מציין מיקום של כותרת תחתונה 5">
            <a:extLst>
              <a:ext uri="{FF2B5EF4-FFF2-40B4-BE49-F238E27FC236}">
                <a16:creationId xmlns:a16="http://schemas.microsoft.com/office/drawing/2014/main" id="{5419CE0E-54FE-1271-C7AE-138839DE65A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1A67186E-BA06-9AD0-09B4-1F8524714E5D}"/>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2817504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49A5013-902B-B107-7DFD-55C3914B74F5}"/>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01FEA06E-D5E3-F84A-534D-A9D16C0706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54D5365D-8163-7B87-157F-50BA3FCC25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09285F39-DD97-BC8F-1879-09BCFE015457}"/>
              </a:ext>
            </a:extLst>
          </p:cNvPr>
          <p:cNvSpPr>
            <a:spLocks noGrp="1"/>
          </p:cNvSpPr>
          <p:nvPr>
            <p:ph type="dt" sz="half" idx="10"/>
          </p:nvPr>
        </p:nvSpPr>
        <p:spPr/>
        <p:txBody>
          <a:bodyPr/>
          <a:lstStyle/>
          <a:p>
            <a:fld id="{23790B35-3926-4B65-A1B7-535A42AE2296}" type="datetimeFigureOut">
              <a:rPr lang="he-IL" smtClean="0"/>
              <a:t>י"ח/סיון/תשפ"ד</a:t>
            </a:fld>
            <a:endParaRPr lang="he-IL"/>
          </a:p>
        </p:txBody>
      </p:sp>
      <p:sp>
        <p:nvSpPr>
          <p:cNvPr id="6" name="מציין מיקום של כותרת תחתונה 5">
            <a:extLst>
              <a:ext uri="{FF2B5EF4-FFF2-40B4-BE49-F238E27FC236}">
                <a16:creationId xmlns:a16="http://schemas.microsoft.com/office/drawing/2014/main" id="{815C4630-51DB-9F1A-59B9-A923C830F18B}"/>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FF343672-94BC-A998-5F43-AB5365A54EB0}"/>
              </a:ext>
            </a:extLst>
          </p:cNvPr>
          <p:cNvSpPr>
            <a:spLocks noGrp="1"/>
          </p:cNvSpPr>
          <p:nvPr>
            <p:ph type="sldNum" sz="quarter" idx="12"/>
          </p:nvPr>
        </p:nvSpPr>
        <p:spPr/>
        <p:txBody>
          <a:bodyPr/>
          <a:lstStyle/>
          <a:p>
            <a:fld id="{6BF72025-7BF1-430E-A6B0-FD574A6339CA}" type="slidenum">
              <a:rPr lang="he-IL" smtClean="0"/>
              <a:t>‹#›</a:t>
            </a:fld>
            <a:endParaRPr lang="he-IL"/>
          </a:p>
        </p:txBody>
      </p:sp>
    </p:spTree>
    <p:extLst>
      <p:ext uri="{BB962C8B-B14F-4D97-AF65-F5344CB8AC3E}">
        <p14:creationId xmlns:p14="http://schemas.microsoft.com/office/powerpoint/2010/main" val="2046347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17BEB3CC-2321-0101-889C-D0D8BF15089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CBDC9E6B-70B9-C007-1E61-F02AD1DE680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F06302C7-A434-D8AC-C091-F878161DD859}"/>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3790B35-3926-4B65-A1B7-535A42AE2296}" type="datetimeFigureOut">
              <a:rPr lang="he-IL" smtClean="0"/>
              <a:t>י"ח/סיון/תשפ"ד</a:t>
            </a:fld>
            <a:endParaRPr lang="he-IL"/>
          </a:p>
        </p:txBody>
      </p:sp>
      <p:sp>
        <p:nvSpPr>
          <p:cNvPr id="5" name="מציין מיקום של כותרת תחתונה 4">
            <a:extLst>
              <a:ext uri="{FF2B5EF4-FFF2-40B4-BE49-F238E27FC236}">
                <a16:creationId xmlns:a16="http://schemas.microsoft.com/office/drawing/2014/main" id="{FB182733-A3F9-9111-9080-4817042FCE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9F425900-474D-BCE9-6DFE-2D2DE7D6AA0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F72025-7BF1-430E-A6B0-FD574A6339CA}" type="slidenum">
              <a:rPr lang="he-IL" smtClean="0"/>
              <a:t>‹#›</a:t>
            </a:fld>
            <a:endParaRPr lang="he-IL"/>
          </a:p>
        </p:txBody>
      </p:sp>
      <p:pic>
        <p:nvPicPr>
          <p:cNvPr id="7" name="תמונה 6" descr="תמונה שמכילה משקפיים, אספקת משרד, חומר שקוף, מחשב נייד&#10;&#10;התיאור נוצר באופן אוטומטי">
            <a:extLst>
              <a:ext uri="{FF2B5EF4-FFF2-40B4-BE49-F238E27FC236}">
                <a16:creationId xmlns:a16="http://schemas.microsoft.com/office/drawing/2014/main" id="{49BC8701-B1D2-3D2B-B9B0-D1379416BE9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14915"/>
            <a:ext cx="12192000" cy="4388132"/>
          </a:xfrm>
          <a:prstGeom prst="rect">
            <a:avLst/>
          </a:prstGeom>
        </p:spPr>
      </p:pic>
      <p:sp>
        <p:nvSpPr>
          <p:cNvPr id="8" name="מלבן 7">
            <a:extLst>
              <a:ext uri="{FF2B5EF4-FFF2-40B4-BE49-F238E27FC236}">
                <a16:creationId xmlns:a16="http://schemas.microsoft.com/office/drawing/2014/main" id="{556434F2-D3C5-14D8-E6CE-0B8EE7F1BDC4}"/>
              </a:ext>
            </a:extLst>
          </p:cNvPr>
          <p:cNvSpPr/>
          <p:nvPr userDrawn="1"/>
        </p:nvSpPr>
        <p:spPr>
          <a:xfrm>
            <a:off x="-1" y="0"/>
            <a:ext cx="12192001" cy="6652675"/>
          </a:xfrm>
          <a:prstGeom prst="rect">
            <a:avLst/>
          </a:prstGeom>
          <a:gradFill flip="none" rotWithShape="1">
            <a:gsLst>
              <a:gs pos="0">
                <a:schemeClr val="bg1">
                  <a:alpha val="0"/>
                </a:schemeClr>
              </a:gs>
              <a:gs pos="27000">
                <a:srgbClr val="FFFFFF">
                  <a:alpha val="80000"/>
                </a:srgbClr>
              </a:gs>
              <a:gs pos="66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9" name="Picture 6">
            <a:extLst>
              <a:ext uri="{FF2B5EF4-FFF2-40B4-BE49-F238E27FC236}">
                <a16:creationId xmlns:a16="http://schemas.microsoft.com/office/drawing/2014/main" id="{C7FA0A3B-9B17-7720-ABF6-8F560568E61C}"/>
              </a:ext>
            </a:extLst>
          </p:cNvPr>
          <p:cNvPicPr>
            <a:picLocks noChangeAspect="1"/>
          </p:cNvPicPr>
          <p:nvPr userDrawn="1"/>
        </p:nvPicPr>
        <p:blipFill>
          <a:blip r:embed="rId14"/>
          <a:stretch>
            <a:fillRect/>
          </a:stretch>
        </p:blipFill>
        <p:spPr>
          <a:xfrm>
            <a:off x="0" y="6811700"/>
            <a:ext cx="12192000" cy="46300"/>
          </a:xfrm>
          <a:prstGeom prst="rect">
            <a:avLst/>
          </a:prstGeom>
        </p:spPr>
      </p:pic>
      <p:pic>
        <p:nvPicPr>
          <p:cNvPr id="10" name="תמונה 9" descr="תמונה שמכילה גופן, גרפיקה, טקסט, עיצוב גרפי&#10;&#10;התיאור נוצר באופן אוטומטי">
            <a:extLst>
              <a:ext uri="{FF2B5EF4-FFF2-40B4-BE49-F238E27FC236}">
                <a16:creationId xmlns:a16="http://schemas.microsoft.com/office/drawing/2014/main" id="{253D0F14-2B82-471C-6CB3-1EDE6F1F015D}"/>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34837" y="296325"/>
            <a:ext cx="1593436" cy="41098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96126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תיבת טקסט 5">
            <a:extLst>
              <a:ext uri="{FF2B5EF4-FFF2-40B4-BE49-F238E27FC236}">
                <a16:creationId xmlns:a16="http://schemas.microsoft.com/office/drawing/2014/main" id="{4F78F46C-474D-C4AD-7312-5DF46777DC0A}"/>
              </a:ext>
            </a:extLst>
          </p:cNvPr>
          <p:cNvSpPr txBox="1"/>
          <p:nvPr/>
        </p:nvSpPr>
        <p:spPr>
          <a:xfrm>
            <a:off x="443707" y="3517104"/>
            <a:ext cx="11268869" cy="2769989"/>
          </a:xfrm>
          <a:prstGeom prst="rect">
            <a:avLst/>
          </a:prstGeom>
          <a:noFill/>
        </p:spPr>
        <p:txBody>
          <a:bodyPr wrap="square">
            <a:spAutoFit/>
          </a:bodyPr>
          <a:lstStyle/>
          <a:p>
            <a:pPr>
              <a:spcAft>
                <a:spcPts val="600"/>
              </a:spcAft>
            </a:pPr>
            <a:r>
              <a:rPr lang="he-IL" sz="1600" dirty="0">
                <a:solidFill>
                  <a:schemeClr val="tx1">
                    <a:lumMod val="95000"/>
                    <a:lumOff val="5000"/>
                  </a:schemeClr>
                </a:solidFill>
                <a:latin typeface="Almoni Neue DL 4.0 AAA" panose="00000500000000000000" pitchFamily="50" charset="-79"/>
                <a:cs typeface="Almoni Neue DL 4.0 AAA" panose="00000500000000000000" pitchFamily="50" charset="-79"/>
              </a:rPr>
              <a:t>בארגון הג'וינט  אנו מקפידים על מדיניות קידום שוויון בין נשים לגברים בתנאי ההעסקה ובשכר העובדים. </a:t>
            </a:r>
          </a:p>
          <a:p>
            <a:pPr>
              <a:spcAft>
                <a:spcPts val="600"/>
              </a:spcAft>
            </a:pPr>
            <a:r>
              <a:rPr lang="he-IL" sz="1600" dirty="0">
                <a:solidFill>
                  <a:schemeClr val="tx1">
                    <a:lumMod val="95000"/>
                    <a:lumOff val="5000"/>
                  </a:schemeClr>
                </a:solidFill>
                <a:latin typeface="Almoni Neue DL 4.0 AAA" panose="00000500000000000000" pitchFamily="50" charset="-79"/>
                <a:cs typeface="Almoni Neue DL 4.0 AAA" panose="00000500000000000000" pitchFamily="50" charset="-79"/>
              </a:rPr>
              <a:t>אנו גאים לבשר כי תוצאותיה של הבדיקה המעמיקה בנושא פערי השכר המגדריים בארגון, אשר בוצעה בהתאם לדרישות החוק, עולות בקנה אחד עם מדיניות הארגון. </a:t>
            </a:r>
          </a:p>
          <a:p>
            <a:pPr>
              <a:spcAft>
                <a:spcPts val="600"/>
              </a:spcAft>
            </a:pPr>
            <a:r>
              <a:rPr lang="he-IL" sz="1600" dirty="0">
                <a:solidFill>
                  <a:schemeClr val="tx1">
                    <a:lumMod val="95000"/>
                    <a:lumOff val="5000"/>
                  </a:schemeClr>
                </a:solidFill>
                <a:latin typeface="Almoni Neue DL 4.0 AAA" panose="00000500000000000000" pitchFamily="50" charset="-79"/>
                <a:cs typeface="Almoni Neue DL 4.0 AAA" panose="00000500000000000000" pitchFamily="50" charset="-79"/>
              </a:rPr>
              <a:t>תנאי ההעסקה של העובדים והעובדות אינם מושפעים ממגדר זה או אחר, אלא נקבעים על פי אופי התפקיד וביצועיו המקצועיים בלבד. </a:t>
            </a:r>
          </a:p>
          <a:p>
            <a:pPr>
              <a:spcAft>
                <a:spcPts val="600"/>
              </a:spcAft>
            </a:pPr>
            <a:r>
              <a:rPr lang="he-IL" sz="1600" dirty="0">
                <a:solidFill>
                  <a:schemeClr val="tx1">
                    <a:lumMod val="95000"/>
                    <a:lumOff val="5000"/>
                  </a:schemeClr>
                </a:solidFill>
                <a:latin typeface="Almoni Neue DL 4.0 AAA" panose="00000500000000000000" pitchFamily="50" charset="-79"/>
                <a:cs typeface="Almoni Neue DL 4.0 AAA" panose="00000500000000000000" pitchFamily="50" charset="-79"/>
              </a:rPr>
              <a:t>במסגרת הדו"ח חילקנו את עובדי ג'וינט ישראל על  פי תחומי עיסוק בעלי מאפיינים דומים ל- 5 קבוצות. </a:t>
            </a:r>
          </a:p>
          <a:p>
            <a:pPr>
              <a:spcAft>
                <a:spcPts val="600"/>
              </a:spcAft>
            </a:pPr>
            <a:r>
              <a:rPr lang="he-IL" sz="1600" dirty="0">
                <a:solidFill>
                  <a:schemeClr val="tx1">
                    <a:lumMod val="95000"/>
                    <a:lumOff val="5000"/>
                  </a:schemeClr>
                </a:solidFill>
                <a:latin typeface="Almoni Neue DL 4.0 AAA" panose="00000500000000000000" pitchFamily="50" charset="-79"/>
                <a:cs typeface="Almoni Neue DL 4.0 AAA" panose="00000500000000000000" pitchFamily="50" charset="-79"/>
              </a:rPr>
              <a:t>נמצא כי </a:t>
            </a:r>
            <a:r>
              <a:rPr lang="he-IL" sz="1600" b="1" dirty="0">
                <a:solidFill>
                  <a:schemeClr val="tx1">
                    <a:lumMod val="95000"/>
                    <a:lumOff val="5000"/>
                  </a:schemeClr>
                </a:solidFill>
                <a:latin typeface="Almoni Neue DL 4.0 AAA" panose="00000500000000000000" pitchFamily="50" charset="-79"/>
                <a:cs typeface="Almoni Neue DL 4.0 AAA" panose="00000500000000000000" pitchFamily="50" charset="-79"/>
              </a:rPr>
              <a:t>בכל הקבוצות יש פער קטן לטובת הגברים. </a:t>
            </a:r>
          </a:p>
          <a:p>
            <a:pPr>
              <a:spcAft>
                <a:spcPts val="600"/>
              </a:spcAft>
            </a:pPr>
            <a:r>
              <a:rPr lang="he-IL" sz="1600" dirty="0">
                <a:solidFill>
                  <a:schemeClr val="tx1">
                    <a:lumMod val="95000"/>
                    <a:lumOff val="5000"/>
                  </a:schemeClr>
                </a:solidFill>
                <a:latin typeface="Almoni Neue DL 4.0 AAA" panose="00000500000000000000" pitchFamily="50" charset="-79"/>
                <a:cs typeface="Almoni Neue DL 4.0 AAA" panose="00000500000000000000" pitchFamily="50" charset="-79"/>
              </a:rPr>
              <a:t>ההבדלים בשכר שעלו מניתוח נוסף של הנתונים נובעים ברוב המקרים מוותק בארגון, סוג העיסוק, גודל הקבוצה, ייצוג שונה של גברים נשים בקבוצות מקצועות מסוימים ועוד. הנתונים המוצגים בדו"ח זה משקפים את תמונת המצב בכל קבוצה. </a:t>
            </a:r>
          </a:p>
          <a:p>
            <a:pPr>
              <a:spcAft>
                <a:spcPts val="600"/>
              </a:spcAft>
            </a:pPr>
            <a:r>
              <a:rPr lang="he-IL" sz="1600" b="1" dirty="0">
                <a:solidFill>
                  <a:srgbClr val="53D2E3"/>
                </a:solidFill>
                <a:latin typeface="Almoni Neue DL 4.0 AAA" panose="00000500000000000000" pitchFamily="50" charset="-79"/>
                <a:cs typeface="Almoni Neue DL 4.0 AAA" panose="00000500000000000000" pitchFamily="50" charset="-79"/>
              </a:rPr>
              <a:t>ארגון הג'וינט ימשיך לפעול למניעת פערים, ליצירת סביבת עבודה שוויונית, מגוונת, מאפשרת ומעצימה.</a:t>
            </a:r>
          </a:p>
        </p:txBody>
      </p:sp>
      <p:sp>
        <p:nvSpPr>
          <p:cNvPr id="8" name="תיבת טקסט 7">
            <a:extLst>
              <a:ext uri="{FF2B5EF4-FFF2-40B4-BE49-F238E27FC236}">
                <a16:creationId xmlns:a16="http://schemas.microsoft.com/office/drawing/2014/main" id="{4BCC752E-8F64-48AC-1477-2C80BF5492F1}"/>
              </a:ext>
            </a:extLst>
          </p:cNvPr>
          <p:cNvSpPr txBox="1"/>
          <p:nvPr/>
        </p:nvSpPr>
        <p:spPr>
          <a:xfrm>
            <a:off x="6443453" y="2368759"/>
            <a:ext cx="4754219" cy="1200329"/>
          </a:xfrm>
          <a:prstGeom prst="rect">
            <a:avLst/>
          </a:prstGeom>
          <a:noFill/>
        </p:spPr>
        <p:txBody>
          <a:bodyPr wrap="square">
            <a:spAutoFit/>
          </a:bodyPr>
          <a:lstStyle/>
          <a:p>
            <a:r>
              <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rPr>
              <a:t>תאריך הוצאת הדו"ח: </a:t>
            </a:r>
            <a:r>
              <a:rPr lang="he-IL" dirty="0">
                <a:solidFill>
                  <a:schemeClr val="tx1">
                    <a:lumMod val="75000"/>
                    <a:lumOff val="25000"/>
                  </a:schemeClr>
                </a:solidFill>
                <a:latin typeface="Almoni Neue DL 4.0 AAA" panose="00000500000000000000" pitchFamily="50" charset="-79"/>
                <a:cs typeface="Almoni Neue DL 4.0 AAA" panose="00000500000000000000" pitchFamily="50" charset="-79"/>
              </a:rPr>
              <a:t>01.06.2024 </a:t>
            </a:r>
          </a:p>
          <a:p>
            <a:r>
              <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rPr>
              <a:t>שם מקום העבודה: </a:t>
            </a:r>
            <a:r>
              <a:rPr lang="he-IL" dirty="0">
                <a:solidFill>
                  <a:schemeClr val="tx1">
                    <a:lumMod val="75000"/>
                    <a:lumOff val="25000"/>
                  </a:schemeClr>
                </a:solidFill>
                <a:latin typeface="Almoni Neue DL 4.0 AAA" panose="00000500000000000000" pitchFamily="50" charset="-79"/>
                <a:cs typeface="Almoni Neue DL 4.0 AAA" panose="00000500000000000000" pitchFamily="50" charset="-79"/>
              </a:rPr>
              <a:t>ג'וינט ישראל </a:t>
            </a:r>
            <a:r>
              <a:rPr lang="he-IL" sz="1800" dirty="0">
                <a:solidFill>
                  <a:srgbClr val="263C4A"/>
                </a:solidFill>
                <a:effectLst/>
                <a:latin typeface="Almoni Neue DL 4.0 AAA" panose="00000500000000000000" pitchFamily="50" charset="-79"/>
                <a:ea typeface="Calibri" panose="020F0502020204030204" pitchFamily="34" charset="0"/>
                <a:cs typeface="Almoni Neue DL 4.0 AAA" panose="00000500000000000000" pitchFamily="50" charset="-79"/>
              </a:rPr>
              <a:t>כולל מכון </a:t>
            </a:r>
            <a:r>
              <a:rPr lang="he-IL" sz="1800" dirty="0" err="1">
                <a:solidFill>
                  <a:srgbClr val="263C4A"/>
                </a:solidFill>
                <a:effectLst/>
                <a:latin typeface="Almoni Neue DL 4.0 AAA" panose="00000500000000000000" pitchFamily="50" charset="-79"/>
                <a:ea typeface="Calibri" panose="020F0502020204030204" pitchFamily="34" charset="0"/>
                <a:cs typeface="Almoni Neue DL 4.0 AAA" panose="00000500000000000000" pitchFamily="50" charset="-79"/>
              </a:rPr>
              <a:t>ברוקדייל</a:t>
            </a:r>
            <a:r>
              <a:rPr lang="he-IL" sz="1800" dirty="0">
                <a:solidFill>
                  <a:srgbClr val="263C4A"/>
                </a:solidFill>
                <a:effectLst/>
                <a:latin typeface="Almoni Neue DL 4.0 AAA" panose="00000500000000000000" pitchFamily="50" charset="-79"/>
                <a:ea typeface="Calibri" panose="020F0502020204030204" pitchFamily="34" charset="0"/>
                <a:cs typeface="Almoni Neue DL 4.0 AAA" panose="00000500000000000000" pitchFamily="50" charset="-79"/>
              </a:rPr>
              <a:t> (להלן "</a:t>
            </a:r>
            <a:r>
              <a:rPr lang="he-IL" sz="1800" b="1" dirty="0">
                <a:solidFill>
                  <a:srgbClr val="263C4A"/>
                </a:solidFill>
                <a:effectLst/>
                <a:latin typeface="Almoni Neue DL 4.0 AAA" panose="00000500000000000000" pitchFamily="50" charset="-79"/>
                <a:ea typeface="Calibri" panose="020F0502020204030204" pitchFamily="34" charset="0"/>
                <a:cs typeface="Almoni Neue DL 4.0 AAA" panose="00000500000000000000" pitchFamily="50" charset="-79"/>
              </a:rPr>
              <a:t>ג'וינט ישראל</a:t>
            </a:r>
            <a:r>
              <a:rPr lang="he-IL" sz="1800" dirty="0">
                <a:solidFill>
                  <a:srgbClr val="263C4A"/>
                </a:solidFill>
                <a:effectLst/>
                <a:latin typeface="Almoni Neue DL 4.0 AAA" panose="00000500000000000000" pitchFamily="50" charset="-79"/>
                <a:ea typeface="Calibri" panose="020F0502020204030204" pitchFamily="34" charset="0"/>
                <a:cs typeface="Almoni Neue DL 4.0 AAA" panose="00000500000000000000" pitchFamily="50" charset="-79"/>
              </a:rPr>
              <a:t>")</a:t>
            </a:r>
            <a:br>
              <a:rPr lang="en-US" dirty="0">
                <a:solidFill>
                  <a:schemeClr val="tx1">
                    <a:lumMod val="75000"/>
                    <a:lumOff val="25000"/>
                  </a:schemeClr>
                </a:solidFill>
                <a:latin typeface="Almoni Neue DL 4.0 AAA" panose="00000500000000000000" pitchFamily="50" charset="-79"/>
                <a:cs typeface="Almoni Neue DL 4.0 AAA" panose="00000500000000000000" pitchFamily="50" charset="-79"/>
              </a:rPr>
            </a:br>
            <a:r>
              <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rPr>
              <a:t>ענף הפעילות: </a:t>
            </a:r>
            <a:r>
              <a:rPr lang="he-IL" dirty="0">
                <a:solidFill>
                  <a:schemeClr val="tx1">
                    <a:lumMod val="75000"/>
                    <a:lumOff val="25000"/>
                  </a:schemeClr>
                </a:solidFill>
                <a:latin typeface="Almoni Neue DL 4.0 AAA" panose="00000500000000000000" pitchFamily="50" charset="-79"/>
                <a:cs typeface="Almoni Neue DL 4.0 AAA" panose="00000500000000000000" pitchFamily="50" charset="-79"/>
              </a:rPr>
              <a:t>שירותים חברתיים</a:t>
            </a:r>
          </a:p>
        </p:txBody>
      </p:sp>
      <p:sp>
        <p:nvSpPr>
          <p:cNvPr id="10" name="תיבת טקסט 9">
            <a:extLst>
              <a:ext uri="{FF2B5EF4-FFF2-40B4-BE49-F238E27FC236}">
                <a16:creationId xmlns:a16="http://schemas.microsoft.com/office/drawing/2014/main" id="{FA3E38B4-5679-1860-60B3-431F39862AD5}"/>
              </a:ext>
            </a:extLst>
          </p:cNvPr>
          <p:cNvSpPr txBox="1"/>
          <p:nvPr/>
        </p:nvSpPr>
        <p:spPr>
          <a:xfrm>
            <a:off x="924339" y="2368759"/>
            <a:ext cx="4754219" cy="1200329"/>
          </a:xfrm>
          <a:prstGeom prst="rect">
            <a:avLst/>
          </a:prstGeom>
          <a:noFill/>
        </p:spPr>
        <p:txBody>
          <a:bodyPr wrap="square">
            <a:spAutoFit/>
          </a:bodyPr>
          <a:lstStyle/>
          <a:p>
            <a:r>
              <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rPr>
              <a:t>פילוח הנתונים:</a:t>
            </a:r>
            <a:r>
              <a:rPr lang="he-IL" dirty="0">
                <a:solidFill>
                  <a:schemeClr val="tx1">
                    <a:lumMod val="75000"/>
                    <a:lumOff val="25000"/>
                  </a:schemeClr>
                </a:solidFill>
                <a:latin typeface="Almoni Neue DL 4.0 AAA" panose="00000500000000000000" pitchFamily="50" charset="-79"/>
                <a:cs typeface="Almoni Neue DL 4.0 AAA" panose="00000500000000000000" pitchFamily="50" charset="-79"/>
              </a:rPr>
              <a:t> נעשה לפי תחומי עיסוק והיררכיה ארגונית כאשר בפילוח זה יש 5 קבוצות </a:t>
            </a:r>
          </a:p>
          <a:p>
            <a:r>
              <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rPr>
              <a:t>שכר: </a:t>
            </a:r>
            <a:r>
              <a:rPr lang="he-IL" dirty="0">
                <a:solidFill>
                  <a:schemeClr val="tx1">
                    <a:lumMod val="75000"/>
                    <a:lumOff val="25000"/>
                  </a:schemeClr>
                </a:solidFill>
                <a:latin typeface="Almoni Neue DL 4.0 AAA" panose="00000500000000000000" pitchFamily="50" charset="-79"/>
                <a:cs typeface="Almoni Neue DL 4.0 AAA" panose="00000500000000000000" pitchFamily="50" charset="-79"/>
              </a:rPr>
              <a:t>שכר ברוטו למס, מנורמל למשרה מלאה וכולל שעות נוספות ולשנת עבודה מלאה </a:t>
            </a:r>
          </a:p>
        </p:txBody>
      </p:sp>
      <p:sp>
        <p:nvSpPr>
          <p:cNvPr id="12" name="תיבת טקסט 11">
            <a:extLst>
              <a:ext uri="{FF2B5EF4-FFF2-40B4-BE49-F238E27FC236}">
                <a16:creationId xmlns:a16="http://schemas.microsoft.com/office/drawing/2014/main" id="{1E3DED59-3EFB-76F4-45E6-9BE984293E97}"/>
              </a:ext>
            </a:extLst>
          </p:cNvPr>
          <p:cNvSpPr txBox="1"/>
          <p:nvPr/>
        </p:nvSpPr>
        <p:spPr>
          <a:xfrm>
            <a:off x="443707" y="439946"/>
            <a:ext cx="10823954" cy="1692771"/>
          </a:xfrm>
          <a:prstGeom prst="rect">
            <a:avLst/>
          </a:prstGeom>
          <a:noFill/>
        </p:spPr>
        <p:txBody>
          <a:bodyPr wrap="square">
            <a:spAutoFit/>
          </a:bodyPr>
          <a:lstStyle/>
          <a:p>
            <a:pPr algn="ctr">
              <a:lnSpc>
                <a:spcPts val="4800"/>
              </a:lnSpc>
            </a:pPr>
            <a:r>
              <a:rPr lang="he-IL" sz="4800" b="1" dirty="0">
                <a:solidFill>
                  <a:schemeClr val="tx1">
                    <a:lumMod val="75000"/>
                    <a:lumOff val="25000"/>
                  </a:schemeClr>
                </a:solidFill>
                <a:cs typeface="Almoni Neue Black AAA Black" panose="00000A00000000000000" pitchFamily="2" charset="-79"/>
              </a:rPr>
              <a:t>חוק שכר שווה </a:t>
            </a:r>
            <a:br>
              <a:rPr lang="en-US" sz="4800" b="1" dirty="0">
                <a:solidFill>
                  <a:schemeClr val="tx1">
                    <a:lumMod val="75000"/>
                    <a:lumOff val="25000"/>
                  </a:schemeClr>
                </a:solidFill>
                <a:cs typeface="Almoni Neue Black AAA Black" panose="00000A00000000000000" pitchFamily="2" charset="-79"/>
              </a:rPr>
            </a:br>
            <a:r>
              <a:rPr lang="he-IL" sz="4800" b="1" dirty="0">
                <a:solidFill>
                  <a:schemeClr val="tx1">
                    <a:lumMod val="75000"/>
                    <a:lumOff val="25000"/>
                  </a:schemeClr>
                </a:solidFill>
                <a:cs typeface="Almoni Neue Black AAA Black" panose="00000A00000000000000" pitchFamily="2" charset="-79"/>
              </a:rPr>
              <a:t>לעובדת ולעובד</a:t>
            </a:r>
          </a:p>
          <a:p>
            <a:pPr algn="ctr"/>
            <a:r>
              <a:rPr lang="he-IL" sz="2400" spc="200" dirty="0">
                <a:solidFill>
                  <a:schemeClr val="tx1">
                    <a:lumMod val="75000"/>
                    <a:lumOff val="25000"/>
                  </a:schemeClr>
                </a:solidFill>
                <a:cs typeface="Almoni Neue DL 4.0 AAA" panose="00000500000000000000" pitchFamily="50" charset="-79"/>
              </a:rPr>
              <a:t>דו"ח פומבי לשנת 2023</a:t>
            </a:r>
          </a:p>
        </p:txBody>
      </p:sp>
      <p:cxnSp>
        <p:nvCxnSpPr>
          <p:cNvPr id="14" name="מחבר ישר 13">
            <a:extLst>
              <a:ext uri="{FF2B5EF4-FFF2-40B4-BE49-F238E27FC236}">
                <a16:creationId xmlns:a16="http://schemas.microsoft.com/office/drawing/2014/main" id="{C598EF3E-B33E-1E41-0DC1-49633308D36F}"/>
              </a:ext>
            </a:extLst>
          </p:cNvPr>
          <p:cNvCxnSpPr>
            <a:cxnSpLocks/>
          </p:cNvCxnSpPr>
          <p:nvPr/>
        </p:nvCxnSpPr>
        <p:spPr>
          <a:xfrm>
            <a:off x="6096000" y="2484783"/>
            <a:ext cx="0" cy="1032321"/>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286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יבת טקסט 4">
            <a:extLst>
              <a:ext uri="{FF2B5EF4-FFF2-40B4-BE49-F238E27FC236}">
                <a16:creationId xmlns:a16="http://schemas.microsoft.com/office/drawing/2014/main" id="{AC5AB9C3-6B56-F34A-359D-825F22C9D0E0}"/>
              </a:ext>
            </a:extLst>
          </p:cNvPr>
          <p:cNvSpPr txBox="1"/>
          <p:nvPr/>
        </p:nvSpPr>
        <p:spPr>
          <a:xfrm>
            <a:off x="1113244" y="2326654"/>
            <a:ext cx="10012361" cy="1200329"/>
          </a:xfrm>
          <a:prstGeom prst="rect">
            <a:avLst/>
          </a:prstGeom>
          <a:noFill/>
        </p:spPr>
        <p:txBody>
          <a:bodyPr wrap="square">
            <a:spAutoFit/>
          </a:bodyPr>
          <a:lstStyle/>
          <a:p>
            <a:pPr algn="ctr"/>
            <a:r>
              <a:rPr lang="he-IL" sz="2400" b="1" dirty="0">
                <a:latin typeface="Almoni Neue DL 4.0 AAA" panose="00000500000000000000" pitchFamily="50" charset="-79"/>
                <a:cs typeface="Almoni Neue DL 4.0 AAA" panose="00000500000000000000" pitchFamily="50" charset="-79"/>
              </a:rPr>
              <a:t>פילוח הנתונים במקום העבודה נעשה לפי תחומי עיסוק והיררכיה ארגונית </a:t>
            </a:r>
            <a:br>
              <a:rPr lang="en-US" sz="2400" b="1">
                <a:latin typeface="Almoni Neue DL 4.0 AAA" panose="00000500000000000000" pitchFamily="50" charset="-79"/>
                <a:cs typeface="Almoni Neue DL 4.0 AAA" panose="00000500000000000000" pitchFamily="50" charset="-79"/>
              </a:rPr>
            </a:br>
            <a:r>
              <a:rPr lang="he-IL" sz="2400" b="1">
                <a:latin typeface="Almoni Neue DL 4.0 AAA" panose="00000500000000000000" pitchFamily="50" charset="-79"/>
                <a:cs typeface="Almoni Neue DL 4.0 AAA" panose="00000500000000000000" pitchFamily="50" charset="-79"/>
              </a:rPr>
              <a:t>כאשר </a:t>
            </a:r>
            <a:r>
              <a:rPr lang="he-IL" sz="2400" b="1" dirty="0">
                <a:latin typeface="Almoni Neue DL 4.0 AAA" panose="00000500000000000000" pitchFamily="50" charset="-79"/>
                <a:cs typeface="Almoni Neue DL 4.0 AAA" panose="00000500000000000000" pitchFamily="50" charset="-79"/>
              </a:rPr>
              <a:t>בפילוח זה יש 5 קבוצות </a:t>
            </a:r>
          </a:p>
          <a:p>
            <a:pPr algn="ctr"/>
            <a:endParaRPr lang="he-IL" sz="2400" b="1" dirty="0">
              <a:latin typeface="Almoni Neue DL 4.0 AAA" panose="00000500000000000000" pitchFamily="50" charset="-79"/>
              <a:cs typeface="Almoni Neue DL 4.0 AAA" panose="00000500000000000000" pitchFamily="50" charset="-79"/>
            </a:endParaRPr>
          </a:p>
        </p:txBody>
      </p:sp>
      <p:graphicFrame>
        <p:nvGraphicFramePr>
          <p:cNvPr id="7" name="טבלה 7">
            <a:extLst>
              <a:ext uri="{FF2B5EF4-FFF2-40B4-BE49-F238E27FC236}">
                <a16:creationId xmlns:a16="http://schemas.microsoft.com/office/drawing/2014/main" id="{174362D4-2A7A-D25B-66CC-20D9C4921EB8}"/>
              </a:ext>
            </a:extLst>
          </p:cNvPr>
          <p:cNvGraphicFramePr>
            <a:graphicFrameLocks noGrp="1"/>
          </p:cNvGraphicFramePr>
          <p:nvPr>
            <p:extLst>
              <p:ext uri="{D42A27DB-BD31-4B8C-83A1-F6EECF244321}">
                <p14:modId xmlns:p14="http://schemas.microsoft.com/office/powerpoint/2010/main" val="2326662675"/>
              </p:ext>
            </p:extLst>
          </p:nvPr>
        </p:nvGraphicFramePr>
        <p:xfrm>
          <a:off x="409522" y="4127897"/>
          <a:ext cx="11304587" cy="640080"/>
        </p:xfrm>
        <a:graphic>
          <a:graphicData uri="http://schemas.openxmlformats.org/drawingml/2006/table">
            <a:tbl>
              <a:tblPr rtl="1" firstRow="1" bandRow="1">
                <a:tableStyleId>{F5AB1C69-6EDB-4FF4-983F-18BD219EF322}</a:tableStyleId>
              </a:tblPr>
              <a:tblGrid>
                <a:gridCol w="3577807">
                  <a:extLst>
                    <a:ext uri="{9D8B030D-6E8A-4147-A177-3AD203B41FA5}">
                      <a16:colId xmlns:a16="http://schemas.microsoft.com/office/drawing/2014/main" val="3023775609"/>
                    </a:ext>
                  </a:extLst>
                </a:gridCol>
                <a:gridCol w="1545356">
                  <a:extLst>
                    <a:ext uri="{9D8B030D-6E8A-4147-A177-3AD203B41FA5}">
                      <a16:colId xmlns:a16="http://schemas.microsoft.com/office/drawing/2014/main" val="1381854835"/>
                    </a:ext>
                  </a:extLst>
                </a:gridCol>
                <a:gridCol w="1545356">
                  <a:extLst>
                    <a:ext uri="{9D8B030D-6E8A-4147-A177-3AD203B41FA5}">
                      <a16:colId xmlns:a16="http://schemas.microsoft.com/office/drawing/2014/main" val="941677701"/>
                    </a:ext>
                  </a:extLst>
                </a:gridCol>
                <a:gridCol w="1545356">
                  <a:extLst>
                    <a:ext uri="{9D8B030D-6E8A-4147-A177-3AD203B41FA5}">
                      <a16:colId xmlns:a16="http://schemas.microsoft.com/office/drawing/2014/main" val="2874808952"/>
                    </a:ext>
                  </a:extLst>
                </a:gridCol>
                <a:gridCol w="1545356">
                  <a:extLst>
                    <a:ext uri="{9D8B030D-6E8A-4147-A177-3AD203B41FA5}">
                      <a16:colId xmlns:a16="http://schemas.microsoft.com/office/drawing/2014/main" val="2503792645"/>
                    </a:ext>
                  </a:extLst>
                </a:gridCol>
                <a:gridCol w="1545356">
                  <a:extLst>
                    <a:ext uri="{9D8B030D-6E8A-4147-A177-3AD203B41FA5}">
                      <a16:colId xmlns:a16="http://schemas.microsoft.com/office/drawing/2014/main" val="2301627787"/>
                    </a:ext>
                  </a:extLst>
                </a:gridCol>
              </a:tblGrid>
              <a:tr h="370840">
                <a:tc>
                  <a:txBody>
                    <a:bodyPr/>
                    <a:lstStyle/>
                    <a:p>
                      <a:pPr rtl="1"/>
                      <a:r>
                        <a:rPr lang="he-IL" dirty="0">
                          <a:solidFill>
                            <a:schemeClr val="tx1">
                              <a:lumMod val="75000"/>
                              <a:lumOff val="25000"/>
                            </a:schemeClr>
                          </a:solidFill>
                          <a:latin typeface="Almoni Neue DL 4.0 AAA" panose="00000500000000000000" pitchFamily="50" charset="-79"/>
                          <a:cs typeface="Almoni Neue DL 4.0 AAA" panose="00000500000000000000" pitchFamily="50" charset="-79"/>
                        </a:rPr>
                        <a:t>אחוז פערי השכר ברוטו הממוצע לחודש </a:t>
                      </a:r>
                      <a:br>
                        <a:rPr lang="en-US" dirty="0">
                          <a:solidFill>
                            <a:schemeClr val="tx1">
                              <a:lumMod val="75000"/>
                              <a:lumOff val="25000"/>
                            </a:schemeClr>
                          </a:solidFill>
                          <a:latin typeface="Almoni Neue DL 4.0 AAA" panose="00000500000000000000" pitchFamily="50" charset="-79"/>
                          <a:cs typeface="Almoni Neue DL 4.0 AAA" panose="00000500000000000000" pitchFamily="50" charset="-79"/>
                        </a:rPr>
                      </a:br>
                      <a:r>
                        <a:rPr lang="he-IL" dirty="0">
                          <a:solidFill>
                            <a:schemeClr val="tx1">
                              <a:lumMod val="75000"/>
                              <a:lumOff val="25000"/>
                            </a:schemeClr>
                          </a:solidFill>
                          <a:latin typeface="Almoni Neue DL 4.0 AAA" panose="00000500000000000000" pitchFamily="50" charset="-79"/>
                          <a:cs typeface="Almoni Neue DL 4.0 AAA" panose="00000500000000000000" pitchFamily="50" charset="-79"/>
                        </a:rPr>
                        <a:t>בין כל הנשים לגברים</a:t>
                      </a:r>
                    </a:p>
                  </a:txBody>
                  <a:tcPr>
                    <a:solidFill>
                      <a:schemeClr val="bg1">
                        <a:lumMod val="75000"/>
                      </a:schemeClr>
                    </a:solidFill>
                  </a:tcPr>
                </a:tc>
                <a:tc>
                  <a:txBody>
                    <a:bodyPr/>
                    <a:lstStyle/>
                    <a:p>
                      <a:pPr algn="ctr" rtl="1"/>
                      <a:r>
                        <a:rPr lang="en-US" b="1" dirty="0">
                          <a:solidFill>
                            <a:schemeClr val="tx1">
                              <a:lumMod val="75000"/>
                              <a:lumOff val="25000"/>
                            </a:schemeClr>
                          </a:solidFill>
                          <a:latin typeface="Almoni Neue DL 4.0 AAA" panose="00000500000000000000" pitchFamily="50" charset="-79"/>
                          <a:cs typeface="Almoni Neue DL 4.0 AAA" panose="00000500000000000000" pitchFamily="50" charset="-79"/>
                        </a:rPr>
                        <a:t>0.08%</a:t>
                      </a:r>
                      <a:endPar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endParaRPr>
                    </a:p>
                  </a:txBody>
                  <a:tcPr anchor="ctr">
                    <a:solidFill>
                      <a:schemeClr val="bg1">
                        <a:lumMod val="75000"/>
                      </a:schemeClr>
                    </a:solidFill>
                  </a:tcPr>
                </a:tc>
                <a:tc>
                  <a:txBody>
                    <a:bodyPr/>
                    <a:lstStyle/>
                    <a:p>
                      <a:pPr algn="ctr" rtl="1"/>
                      <a:r>
                        <a:rPr lang="en-US" b="1" dirty="0">
                          <a:solidFill>
                            <a:schemeClr val="tx1">
                              <a:lumMod val="75000"/>
                              <a:lumOff val="25000"/>
                            </a:schemeClr>
                          </a:solidFill>
                          <a:latin typeface="Almoni Neue DL 4.0 AAA" panose="00000500000000000000" pitchFamily="50" charset="-79"/>
                          <a:cs typeface="Almoni Neue DL 4.0 AAA" panose="00000500000000000000" pitchFamily="50" charset="-79"/>
                        </a:rPr>
                        <a:t>2.07%</a:t>
                      </a:r>
                      <a:endPar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endParaRPr>
                    </a:p>
                  </a:txBody>
                  <a:tcPr anchor="ctr">
                    <a:solidFill>
                      <a:schemeClr val="bg1">
                        <a:lumMod val="75000"/>
                      </a:schemeClr>
                    </a:solidFill>
                  </a:tcPr>
                </a:tc>
                <a:tc>
                  <a:txBody>
                    <a:bodyPr/>
                    <a:lstStyle/>
                    <a:p>
                      <a:pPr algn="ctr" rtl="1"/>
                      <a:r>
                        <a:rPr lang="en-US" b="1" dirty="0">
                          <a:solidFill>
                            <a:schemeClr val="tx1">
                              <a:lumMod val="75000"/>
                              <a:lumOff val="25000"/>
                            </a:schemeClr>
                          </a:solidFill>
                          <a:latin typeface="Almoni Neue DL 4.0 AAA" panose="00000500000000000000" pitchFamily="50" charset="-79"/>
                          <a:cs typeface="Almoni Neue DL 4.0 AAA" panose="00000500000000000000" pitchFamily="50" charset="-79"/>
                        </a:rPr>
                        <a:t>7.68%</a:t>
                      </a:r>
                      <a:endPar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endParaRPr>
                    </a:p>
                  </a:txBody>
                  <a:tcPr anchor="ctr">
                    <a:solidFill>
                      <a:schemeClr val="bg1">
                        <a:lumMod val="75000"/>
                      </a:schemeClr>
                    </a:solidFill>
                  </a:tcPr>
                </a:tc>
                <a:tc>
                  <a:txBody>
                    <a:bodyPr/>
                    <a:lstStyle/>
                    <a:p>
                      <a:pPr algn="ctr" rtl="1"/>
                      <a:r>
                        <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rPr>
                        <a:t>5.34%</a:t>
                      </a:r>
                    </a:p>
                  </a:txBody>
                  <a:tcPr anchor="ctr">
                    <a:solidFill>
                      <a:schemeClr val="bg1">
                        <a:lumMod val="75000"/>
                      </a:schemeClr>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b="1" dirty="0">
                          <a:solidFill>
                            <a:schemeClr val="tx1">
                              <a:lumMod val="75000"/>
                              <a:lumOff val="25000"/>
                            </a:schemeClr>
                          </a:solidFill>
                          <a:latin typeface="Almoni Neue DL 4.0 AAA" panose="00000500000000000000" pitchFamily="50" charset="-79"/>
                          <a:cs typeface="Almoni Neue DL 4.0 AAA" panose="00000500000000000000" pitchFamily="50" charset="-79"/>
                        </a:rPr>
                        <a:t>---</a:t>
                      </a:r>
                      <a:endPar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endParaRPr>
                    </a:p>
                  </a:txBody>
                  <a:tcPr anchor="ctr">
                    <a:solidFill>
                      <a:schemeClr val="bg1">
                        <a:lumMod val="75000"/>
                      </a:schemeClr>
                    </a:solidFill>
                  </a:tcPr>
                </a:tc>
                <a:extLst>
                  <a:ext uri="{0D108BD9-81ED-4DB2-BD59-A6C34878D82A}">
                    <a16:rowId xmlns:a16="http://schemas.microsoft.com/office/drawing/2014/main" val="744176296"/>
                  </a:ext>
                </a:extLst>
              </a:tr>
            </a:tbl>
          </a:graphicData>
        </a:graphic>
      </p:graphicFrame>
      <p:sp>
        <p:nvSpPr>
          <p:cNvPr id="8" name="תיבת טקסט 7">
            <a:extLst>
              <a:ext uri="{FF2B5EF4-FFF2-40B4-BE49-F238E27FC236}">
                <a16:creationId xmlns:a16="http://schemas.microsoft.com/office/drawing/2014/main" id="{DE79F7F2-490B-9166-7E53-F2A6D2E15652}"/>
              </a:ext>
            </a:extLst>
          </p:cNvPr>
          <p:cNvSpPr txBox="1"/>
          <p:nvPr/>
        </p:nvSpPr>
        <p:spPr>
          <a:xfrm>
            <a:off x="3270220" y="6264165"/>
            <a:ext cx="8692185" cy="307777"/>
          </a:xfrm>
          <a:prstGeom prst="rect">
            <a:avLst/>
          </a:prstGeom>
          <a:noFill/>
        </p:spPr>
        <p:txBody>
          <a:bodyPr wrap="square">
            <a:spAutoFit/>
          </a:bodyPr>
          <a:lstStyle>
            <a:defPPr>
              <a:defRPr lang="he-IL"/>
            </a:defPPr>
            <a:lvl1pPr>
              <a:defRPr sz="1400" b="0" i="0" u="none" strike="noStrike" baseline="0">
                <a:latin typeface="SimplerPro_V3-Light"/>
              </a:defRPr>
            </a:lvl1pPr>
          </a:lstStyle>
          <a:p>
            <a:r>
              <a:rPr lang="he-IL" dirty="0">
                <a:latin typeface="Almoni Neue DL 4.0 AAA" panose="00000500000000000000" pitchFamily="50" charset="-79"/>
                <a:cs typeface="Almoni Neue DL 4.0 AAA" panose="00000500000000000000" pitchFamily="50" charset="-79"/>
              </a:rPr>
              <a:t>הסימון (--) מייצג קבוצות אשר אינן ניתנות להשוואה סטטיסטית בשל גודלן /  לא מכילות מספיק עובדים משני המגדרים</a:t>
            </a:r>
          </a:p>
        </p:txBody>
      </p:sp>
      <p:pic>
        <p:nvPicPr>
          <p:cNvPr id="10" name="Picture 6">
            <a:extLst>
              <a:ext uri="{FF2B5EF4-FFF2-40B4-BE49-F238E27FC236}">
                <a16:creationId xmlns:a16="http://schemas.microsoft.com/office/drawing/2014/main" id="{E901DC1F-8E59-0581-0D6C-27BE042FE60C}"/>
              </a:ext>
            </a:extLst>
          </p:cNvPr>
          <p:cNvPicPr>
            <a:picLocks noChangeAspect="1"/>
          </p:cNvPicPr>
          <p:nvPr/>
        </p:nvPicPr>
        <p:blipFill>
          <a:blip r:embed="rId2"/>
          <a:stretch>
            <a:fillRect/>
          </a:stretch>
        </p:blipFill>
        <p:spPr>
          <a:xfrm>
            <a:off x="0" y="6811700"/>
            <a:ext cx="12192000" cy="46300"/>
          </a:xfrm>
          <a:prstGeom prst="rect">
            <a:avLst/>
          </a:prstGeom>
        </p:spPr>
      </p:pic>
      <p:sp>
        <p:nvSpPr>
          <p:cNvPr id="11" name="צורה חופשית: צורה 10">
            <a:extLst>
              <a:ext uri="{FF2B5EF4-FFF2-40B4-BE49-F238E27FC236}">
                <a16:creationId xmlns:a16="http://schemas.microsoft.com/office/drawing/2014/main" id="{C091935D-37A4-9E13-88BA-AA28907B7751}"/>
              </a:ext>
            </a:extLst>
          </p:cNvPr>
          <p:cNvSpPr/>
          <p:nvPr/>
        </p:nvSpPr>
        <p:spPr>
          <a:xfrm rot="16200000">
            <a:off x="6994265" y="3474888"/>
            <a:ext cx="666750" cy="648000"/>
          </a:xfrm>
          <a:custGeom>
            <a:avLst/>
            <a:gdLst>
              <a:gd name="connsiteX0" fmla="*/ 0 w 666750"/>
              <a:gd name="connsiteY0" fmla="*/ 0 h 623560"/>
              <a:gd name="connsiteX1" fmla="*/ 354970 w 666750"/>
              <a:gd name="connsiteY1" fmla="*/ 0 h 623560"/>
              <a:gd name="connsiteX2" fmla="*/ 666750 w 666750"/>
              <a:gd name="connsiteY2" fmla="*/ 311780 h 623560"/>
              <a:gd name="connsiteX3" fmla="*/ 666749 w 666750"/>
              <a:gd name="connsiteY3" fmla="*/ 311780 h 623560"/>
              <a:gd name="connsiteX4" fmla="*/ 354969 w 666750"/>
              <a:gd name="connsiteY4" fmla="*/ 623560 h 623560"/>
              <a:gd name="connsiteX5" fmla="*/ 0 w 666750"/>
              <a:gd name="connsiteY5" fmla="*/ 623560 h 623560"/>
              <a:gd name="connsiteX6" fmla="*/ 0 w 666750"/>
              <a:gd name="connsiteY6" fmla="*/ 0 h 62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60">
                <a:moveTo>
                  <a:pt x="0" y="0"/>
                </a:moveTo>
                <a:lnTo>
                  <a:pt x="354970" y="0"/>
                </a:lnTo>
                <a:cubicBezTo>
                  <a:pt x="527161" y="0"/>
                  <a:pt x="666750" y="139589"/>
                  <a:pt x="666750" y="311780"/>
                </a:cubicBezTo>
                <a:lnTo>
                  <a:pt x="666749" y="311780"/>
                </a:lnTo>
                <a:cubicBezTo>
                  <a:pt x="666749" y="483971"/>
                  <a:pt x="527160" y="623560"/>
                  <a:pt x="354969" y="623560"/>
                </a:cubicBezTo>
                <a:lnTo>
                  <a:pt x="0" y="623560"/>
                </a:lnTo>
                <a:lnTo>
                  <a:pt x="0" y="0"/>
                </a:lnTo>
                <a:close/>
              </a:path>
            </a:pathLst>
          </a:custGeom>
          <a:solidFill>
            <a:srgbClr val="FAAB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12" name="אליפסה 11">
            <a:extLst>
              <a:ext uri="{FF2B5EF4-FFF2-40B4-BE49-F238E27FC236}">
                <a16:creationId xmlns:a16="http://schemas.microsoft.com/office/drawing/2014/main" id="{6501A7FA-0927-7A59-6112-C87225EF4F82}"/>
              </a:ext>
            </a:extLst>
          </p:cNvPr>
          <p:cNvSpPr/>
          <p:nvPr/>
        </p:nvSpPr>
        <p:spPr>
          <a:xfrm>
            <a:off x="7100309" y="3567123"/>
            <a:ext cx="454662" cy="454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tx1"/>
                </a:solidFill>
                <a:latin typeface="Almoni Neue Black AAA Black" panose="00000A00000000000000" pitchFamily="2" charset="-79"/>
                <a:cs typeface="Almoni Neue Black AAA Black" panose="00000A00000000000000" pitchFamily="2" charset="-79"/>
              </a:rPr>
              <a:t>1</a:t>
            </a:r>
          </a:p>
        </p:txBody>
      </p:sp>
      <p:sp>
        <p:nvSpPr>
          <p:cNvPr id="13" name="צורה חופשית: צורה 12">
            <a:extLst>
              <a:ext uri="{FF2B5EF4-FFF2-40B4-BE49-F238E27FC236}">
                <a16:creationId xmlns:a16="http://schemas.microsoft.com/office/drawing/2014/main" id="{B25B361A-68BF-4CA6-F879-AC3A52D43B00}"/>
              </a:ext>
            </a:extLst>
          </p:cNvPr>
          <p:cNvSpPr/>
          <p:nvPr/>
        </p:nvSpPr>
        <p:spPr>
          <a:xfrm rot="16200000">
            <a:off x="5494218" y="3474888"/>
            <a:ext cx="666750" cy="648000"/>
          </a:xfrm>
          <a:custGeom>
            <a:avLst/>
            <a:gdLst>
              <a:gd name="connsiteX0" fmla="*/ 0 w 666750"/>
              <a:gd name="connsiteY0" fmla="*/ 0 h 623560"/>
              <a:gd name="connsiteX1" fmla="*/ 354970 w 666750"/>
              <a:gd name="connsiteY1" fmla="*/ 0 h 623560"/>
              <a:gd name="connsiteX2" fmla="*/ 666750 w 666750"/>
              <a:gd name="connsiteY2" fmla="*/ 311780 h 623560"/>
              <a:gd name="connsiteX3" fmla="*/ 666749 w 666750"/>
              <a:gd name="connsiteY3" fmla="*/ 311780 h 623560"/>
              <a:gd name="connsiteX4" fmla="*/ 354969 w 666750"/>
              <a:gd name="connsiteY4" fmla="*/ 623560 h 623560"/>
              <a:gd name="connsiteX5" fmla="*/ 0 w 666750"/>
              <a:gd name="connsiteY5" fmla="*/ 623560 h 623560"/>
              <a:gd name="connsiteX6" fmla="*/ 0 w 666750"/>
              <a:gd name="connsiteY6" fmla="*/ 0 h 62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60">
                <a:moveTo>
                  <a:pt x="0" y="0"/>
                </a:moveTo>
                <a:lnTo>
                  <a:pt x="354970" y="0"/>
                </a:lnTo>
                <a:cubicBezTo>
                  <a:pt x="527161" y="0"/>
                  <a:pt x="666750" y="139589"/>
                  <a:pt x="666750" y="311780"/>
                </a:cubicBezTo>
                <a:lnTo>
                  <a:pt x="666749" y="311780"/>
                </a:lnTo>
                <a:cubicBezTo>
                  <a:pt x="666749" y="483971"/>
                  <a:pt x="527160" y="623560"/>
                  <a:pt x="354969" y="623560"/>
                </a:cubicBezTo>
                <a:lnTo>
                  <a:pt x="0" y="623560"/>
                </a:lnTo>
                <a:lnTo>
                  <a:pt x="0" y="0"/>
                </a:lnTo>
                <a:close/>
              </a:path>
            </a:pathLst>
          </a:custGeom>
          <a:solidFill>
            <a:srgbClr val="B86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14" name="אליפסה 13">
            <a:extLst>
              <a:ext uri="{FF2B5EF4-FFF2-40B4-BE49-F238E27FC236}">
                <a16:creationId xmlns:a16="http://schemas.microsoft.com/office/drawing/2014/main" id="{5A281A11-A912-AA7D-A518-08C634CB495E}"/>
              </a:ext>
            </a:extLst>
          </p:cNvPr>
          <p:cNvSpPr/>
          <p:nvPr/>
        </p:nvSpPr>
        <p:spPr>
          <a:xfrm>
            <a:off x="5600262" y="3567123"/>
            <a:ext cx="454662" cy="454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tx1"/>
                </a:solidFill>
                <a:latin typeface="Almoni Neue Black AAA Black" panose="00000A00000000000000" pitchFamily="2" charset="-79"/>
                <a:cs typeface="Almoni Neue Black AAA Black" panose="00000A00000000000000" pitchFamily="2" charset="-79"/>
              </a:rPr>
              <a:t>2</a:t>
            </a:r>
          </a:p>
        </p:txBody>
      </p:sp>
      <p:sp>
        <p:nvSpPr>
          <p:cNvPr id="15" name="צורה חופשית: צורה 14">
            <a:extLst>
              <a:ext uri="{FF2B5EF4-FFF2-40B4-BE49-F238E27FC236}">
                <a16:creationId xmlns:a16="http://schemas.microsoft.com/office/drawing/2014/main" id="{FDF5D14B-510A-C878-1482-A78A45A4098A}"/>
              </a:ext>
            </a:extLst>
          </p:cNvPr>
          <p:cNvSpPr/>
          <p:nvPr/>
        </p:nvSpPr>
        <p:spPr>
          <a:xfrm rot="16200000">
            <a:off x="3967796" y="3475458"/>
            <a:ext cx="666750" cy="648000"/>
          </a:xfrm>
          <a:custGeom>
            <a:avLst/>
            <a:gdLst>
              <a:gd name="connsiteX0" fmla="*/ 0 w 666750"/>
              <a:gd name="connsiteY0" fmla="*/ 0 h 623560"/>
              <a:gd name="connsiteX1" fmla="*/ 354970 w 666750"/>
              <a:gd name="connsiteY1" fmla="*/ 0 h 623560"/>
              <a:gd name="connsiteX2" fmla="*/ 666750 w 666750"/>
              <a:gd name="connsiteY2" fmla="*/ 311780 h 623560"/>
              <a:gd name="connsiteX3" fmla="*/ 666749 w 666750"/>
              <a:gd name="connsiteY3" fmla="*/ 311780 h 623560"/>
              <a:gd name="connsiteX4" fmla="*/ 354969 w 666750"/>
              <a:gd name="connsiteY4" fmla="*/ 623560 h 623560"/>
              <a:gd name="connsiteX5" fmla="*/ 0 w 666750"/>
              <a:gd name="connsiteY5" fmla="*/ 623560 h 623560"/>
              <a:gd name="connsiteX6" fmla="*/ 0 w 666750"/>
              <a:gd name="connsiteY6" fmla="*/ 0 h 62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60">
                <a:moveTo>
                  <a:pt x="0" y="0"/>
                </a:moveTo>
                <a:lnTo>
                  <a:pt x="354970" y="0"/>
                </a:lnTo>
                <a:cubicBezTo>
                  <a:pt x="527161" y="0"/>
                  <a:pt x="666750" y="139589"/>
                  <a:pt x="666750" y="311780"/>
                </a:cubicBezTo>
                <a:lnTo>
                  <a:pt x="666749" y="311780"/>
                </a:lnTo>
                <a:cubicBezTo>
                  <a:pt x="666749" y="483971"/>
                  <a:pt x="527160" y="623560"/>
                  <a:pt x="354969" y="623560"/>
                </a:cubicBezTo>
                <a:lnTo>
                  <a:pt x="0" y="623560"/>
                </a:lnTo>
                <a:lnTo>
                  <a:pt x="0" y="0"/>
                </a:lnTo>
                <a:close/>
              </a:path>
            </a:pathLst>
          </a:custGeom>
          <a:solidFill>
            <a:srgbClr val="BAD98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16" name="אליפסה 15">
            <a:extLst>
              <a:ext uri="{FF2B5EF4-FFF2-40B4-BE49-F238E27FC236}">
                <a16:creationId xmlns:a16="http://schemas.microsoft.com/office/drawing/2014/main" id="{191210A1-EBD5-7BE4-921B-5F53C2E18792}"/>
              </a:ext>
            </a:extLst>
          </p:cNvPr>
          <p:cNvSpPr/>
          <p:nvPr/>
        </p:nvSpPr>
        <p:spPr>
          <a:xfrm>
            <a:off x="4073840" y="3567693"/>
            <a:ext cx="454662" cy="454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tx1"/>
                </a:solidFill>
                <a:latin typeface="Almoni Neue Black AAA Black" panose="00000A00000000000000" pitchFamily="2" charset="-79"/>
                <a:cs typeface="Almoni Neue Black AAA Black" panose="00000A00000000000000" pitchFamily="2" charset="-79"/>
              </a:rPr>
              <a:t>3</a:t>
            </a:r>
          </a:p>
        </p:txBody>
      </p:sp>
      <p:sp>
        <p:nvSpPr>
          <p:cNvPr id="17" name="צורה חופשית: צורה 16">
            <a:extLst>
              <a:ext uri="{FF2B5EF4-FFF2-40B4-BE49-F238E27FC236}">
                <a16:creationId xmlns:a16="http://schemas.microsoft.com/office/drawing/2014/main" id="{07618CD0-1E89-6091-877F-AFB4D40945E0}"/>
              </a:ext>
            </a:extLst>
          </p:cNvPr>
          <p:cNvSpPr/>
          <p:nvPr/>
        </p:nvSpPr>
        <p:spPr>
          <a:xfrm rot="16200000">
            <a:off x="2379781" y="3475458"/>
            <a:ext cx="666750" cy="648000"/>
          </a:xfrm>
          <a:custGeom>
            <a:avLst/>
            <a:gdLst>
              <a:gd name="connsiteX0" fmla="*/ 0 w 666750"/>
              <a:gd name="connsiteY0" fmla="*/ 0 h 623560"/>
              <a:gd name="connsiteX1" fmla="*/ 354970 w 666750"/>
              <a:gd name="connsiteY1" fmla="*/ 0 h 623560"/>
              <a:gd name="connsiteX2" fmla="*/ 666750 w 666750"/>
              <a:gd name="connsiteY2" fmla="*/ 311780 h 623560"/>
              <a:gd name="connsiteX3" fmla="*/ 666749 w 666750"/>
              <a:gd name="connsiteY3" fmla="*/ 311780 h 623560"/>
              <a:gd name="connsiteX4" fmla="*/ 354969 w 666750"/>
              <a:gd name="connsiteY4" fmla="*/ 623560 h 623560"/>
              <a:gd name="connsiteX5" fmla="*/ 0 w 666750"/>
              <a:gd name="connsiteY5" fmla="*/ 623560 h 623560"/>
              <a:gd name="connsiteX6" fmla="*/ 0 w 666750"/>
              <a:gd name="connsiteY6" fmla="*/ 0 h 62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60">
                <a:moveTo>
                  <a:pt x="0" y="0"/>
                </a:moveTo>
                <a:lnTo>
                  <a:pt x="354970" y="0"/>
                </a:lnTo>
                <a:cubicBezTo>
                  <a:pt x="527161" y="0"/>
                  <a:pt x="666750" y="139589"/>
                  <a:pt x="666750" y="311780"/>
                </a:cubicBezTo>
                <a:lnTo>
                  <a:pt x="666749" y="311780"/>
                </a:lnTo>
                <a:cubicBezTo>
                  <a:pt x="666749" y="483971"/>
                  <a:pt x="527160" y="623560"/>
                  <a:pt x="354969" y="623560"/>
                </a:cubicBezTo>
                <a:lnTo>
                  <a:pt x="0" y="623560"/>
                </a:lnTo>
                <a:lnTo>
                  <a:pt x="0" y="0"/>
                </a:lnTo>
                <a:close/>
              </a:path>
            </a:pathLst>
          </a:custGeom>
          <a:solidFill>
            <a:srgbClr val="00B5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0"/>
            <a:endParaRPr lang="he-IL"/>
          </a:p>
        </p:txBody>
      </p:sp>
      <p:sp>
        <p:nvSpPr>
          <p:cNvPr id="18" name="אליפסה 17">
            <a:extLst>
              <a:ext uri="{FF2B5EF4-FFF2-40B4-BE49-F238E27FC236}">
                <a16:creationId xmlns:a16="http://schemas.microsoft.com/office/drawing/2014/main" id="{A72E357C-59E5-4564-DCFC-10C6CAF0180A}"/>
              </a:ext>
            </a:extLst>
          </p:cNvPr>
          <p:cNvSpPr/>
          <p:nvPr/>
        </p:nvSpPr>
        <p:spPr>
          <a:xfrm>
            <a:off x="2485825" y="3567693"/>
            <a:ext cx="454662" cy="454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sz="2800" dirty="0">
                <a:solidFill>
                  <a:schemeClr val="tx1"/>
                </a:solidFill>
                <a:latin typeface="Almoni Neue Black AAA Black" panose="00000A00000000000000" pitchFamily="2" charset="-79"/>
                <a:cs typeface="Almoni Neue Black AAA Black" panose="00000A00000000000000" pitchFamily="2" charset="-79"/>
              </a:rPr>
              <a:t>4</a:t>
            </a:r>
          </a:p>
        </p:txBody>
      </p:sp>
      <p:sp>
        <p:nvSpPr>
          <p:cNvPr id="22" name="תיבת טקסט 21">
            <a:extLst>
              <a:ext uri="{FF2B5EF4-FFF2-40B4-BE49-F238E27FC236}">
                <a16:creationId xmlns:a16="http://schemas.microsoft.com/office/drawing/2014/main" id="{9849E107-5FB7-DCD0-EAA7-13B5C2B8D8CD}"/>
              </a:ext>
            </a:extLst>
          </p:cNvPr>
          <p:cNvSpPr txBox="1"/>
          <p:nvPr/>
        </p:nvSpPr>
        <p:spPr>
          <a:xfrm>
            <a:off x="3136605" y="439946"/>
            <a:ext cx="6634715" cy="1692771"/>
          </a:xfrm>
          <a:prstGeom prst="rect">
            <a:avLst/>
          </a:prstGeom>
          <a:noFill/>
        </p:spPr>
        <p:txBody>
          <a:bodyPr wrap="square">
            <a:spAutoFit/>
          </a:bodyPr>
          <a:lstStyle/>
          <a:p>
            <a:pPr algn="ctr">
              <a:lnSpc>
                <a:spcPts val="4800"/>
              </a:lnSpc>
            </a:pPr>
            <a:r>
              <a:rPr lang="he-IL" sz="5500" b="1" dirty="0">
                <a:solidFill>
                  <a:schemeClr val="tx1">
                    <a:lumMod val="75000"/>
                    <a:lumOff val="25000"/>
                  </a:schemeClr>
                </a:solidFill>
                <a:latin typeface="Almoni Neue Black AAA Black" panose="00000A00000000000000" pitchFamily="2" charset="-79"/>
                <a:cs typeface="Almoni Neue Black AAA Black" panose="00000A00000000000000" pitchFamily="2" charset="-79"/>
              </a:rPr>
              <a:t>חוק שכר שווה </a:t>
            </a:r>
            <a:br>
              <a:rPr lang="en-US" sz="5500" b="1" dirty="0">
                <a:solidFill>
                  <a:schemeClr val="tx1">
                    <a:lumMod val="75000"/>
                    <a:lumOff val="25000"/>
                  </a:schemeClr>
                </a:solidFill>
                <a:latin typeface="Almoni Neue Black AAA Black" panose="00000A00000000000000" pitchFamily="2" charset="-79"/>
                <a:cs typeface="Almoni Neue Black AAA Black" panose="00000A00000000000000" pitchFamily="2" charset="-79"/>
              </a:rPr>
            </a:br>
            <a:r>
              <a:rPr lang="he-IL" sz="5500" b="1" dirty="0">
                <a:solidFill>
                  <a:schemeClr val="tx1">
                    <a:lumMod val="75000"/>
                    <a:lumOff val="25000"/>
                  </a:schemeClr>
                </a:solidFill>
                <a:latin typeface="Almoni Neue Black AAA Black" panose="00000A00000000000000" pitchFamily="2" charset="-79"/>
                <a:cs typeface="Almoni Neue Black AAA Black" panose="00000A00000000000000" pitchFamily="2" charset="-79"/>
              </a:rPr>
              <a:t>לעובדת ולעובד</a:t>
            </a:r>
          </a:p>
          <a:p>
            <a:pPr algn="ctr"/>
            <a:r>
              <a:rPr lang="he-IL" sz="2400" spc="200" dirty="0">
                <a:solidFill>
                  <a:schemeClr val="tx1">
                    <a:lumMod val="75000"/>
                    <a:lumOff val="25000"/>
                  </a:schemeClr>
                </a:solidFill>
                <a:latin typeface="Almoni Neue DL 4.0 AAA" panose="00000500000000000000" pitchFamily="50" charset="-79"/>
                <a:cs typeface="Almoni Neue DL 4.0 AAA" panose="00000500000000000000" pitchFamily="50" charset="-79"/>
              </a:rPr>
              <a:t>דו"ח פומבי לשנת 2023</a:t>
            </a:r>
          </a:p>
        </p:txBody>
      </p:sp>
      <p:sp>
        <p:nvSpPr>
          <p:cNvPr id="2" name="צורה חופשית: צורה 1">
            <a:extLst>
              <a:ext uri="{FF2B5EF4-FFF2-40B4-BE49-F238E27FC236}">
                <a16:creationId xmlns:a16="http://schemas.microsoft.com/office/drawing/2014/main" id="{1ACBF27A-9F7F-AECA-B343-5277E2FF7BBF}"/>
              </a:ext>
            </a:extLst>
          </p:cNvPr>
          <p:cNvSpPr/>
          <p:nvPr/>
        </p:nvSpPr>
        <p:spPr>
          <a:xfrm rot="16200000">
            <a:off x="820802" y="3475458"/>
            <a:ext cx="666750" cy="648000"/>
          </a:xfrm>
          <a:custGeom>
            <a:avLst/>
            <a:gdLst>
              <a:gd name="connsiteX0" fmla="*/ 0 w 666750"/>
              <a:gd name="connsiteY0" fmla="*/ 0 h 623560"/>
              <a:gd name="connsiteX1" fmla="*/ 354970 w 666750"/>
              <a:gd name="connsiteY1" fmla="*/ 0 h 623560"/>
              <a:gd name="connsiteX2" fmla="*/ 666750 w 666750"/>
              <a:gd name="connsiteY2" fmla="*/ 311780 h 623560"/>
              <a:gd name="connsiteX3" fmla="*/ 666749 w 666750"/>
              <a:gd name="connsiteY3" fmla="*/ 311780 h 623560"/>
              <a:gd name="connsiteX4" fmla="*/ 354969 w 666750"/>
              <a:gd name="connsiteY4" fmla="*/ 623560 h 623560"/>
              <a:gd name="connsiteX5" fmla="*/ 0 w 666750"/>
              <a:gd name="connsiteY5" fmla="*/ 623560 h 623560"/>
              <a:gd name="connsiteX6" fmla="*/ 0 w 666750"/>
              <a:gd name="connsiteY6" fmla="*/ 0 h 62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60">
                <a:moveTo>
                  <a:pt x="0" y="0"/>
                </a:moveTo>
                <a:lnTo>
                  <a:pt x="354970" y="0"/>
                </a:lnTo>
                <a:cubicBezTo>
                  <a:pt x="527161" y="0"/>
                  <a:pt x="666750" y="139589"/>
                  <a:pt x="666750" y="311780"/>
                </a:cubicBezTo>
                <a:lnTo>
                  <a:pt x="666749" y="311780"/>
                </a:lnTo>
                <a:cubicBezTo>
                  <a:pt x="666749" y="483971"/>
                  <a:pt x="527160" y="623560"/>
                  <a:pt x="354969" y="623560"/>
                </a:cubicBezTo>
                <a:lnTo>
                  <a:pt x="0" y="623560"/>
                </a:lnTo>
                <a:lnTo>
                  <a:pt x="0" y="0"/>
                </a:lnTo>
                <a:close/>
              </a:path>
            </a:pathLst>
          </a:custGeom>
          <a:solidFill>
            <a:srgbClr val="009C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0"/>
            <a:endParaRPr lang="he-IL"/>
          </a:p>
        </p:txBody>
      </p:sp>
      <p:sp>
        <p:nvSpPr>
          <p:cNvPr id="3" name="אליפסה 2">
            <a:extLst>
              <a:ext uri="{FF2B5EF4-FFF2-40B4-BE49-F238E27FC236}">
                <a16:creationId xmlns:a16="http://schemas.microsoft.com/office/drawing/2014/main" id="{134B649B-4136-C284-EEA7-DFC629F09E4E}"/>
              </a:ext>
            </a:extLst>
          </p:cNvPr>
          <p:cNvSpPr/>
          <p:nvPr/>
        </p:nvSpPr>
        <p:spPr>
          <a:xfrm>
            <a:off x="926846" y="3567693"/>
            <a:ext cx="454662" cy="454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sz="2800" dirty="0">
                <a:solidFill>
                  <a:schemeClr val="tx1"/>
                </a:solidFill>
                <a:latin typeface="Almoni Neue Black AAA Black" panose="00000A00000000000000" pitchFamily="2" charset="-79"/>
                <a:cs typeface="Almoni Neue Black AAA Black" panose="00000A00000000000000" pitchFamily="2" charset="-79"/>
              </a:rPr>
              <a:t>5</a:t>
            </a:r>
          </a:p>
        </p:txBody>
      </p:sp>
    </p:spTree>
    <p:extLst>
      <p:ext uri="{BB962C8B-B14F-4D97-AF65-F5344CB8AC3E}">
        <p14:creationId xmlns:p14="http://schemas.microsoft.com/office/powerpoint/2010/main" val="2381942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צורה חופשית: צורה 51">
            <a:extLst>
              <a:ext uri="{FF2B5EF4-FFF2-40B4-BE49-F238E27FC236}">
                <a16:creationId xmlns:a16="http://schemas.microsoft.com/office/drawing/2014/main" id="{ED1E2FF0-63C2-8782-432F-399515123911}"/>
              </a:ext>
            </a:extLst>
          </p:cNvPr>
          <p:cNvSpPr/>
          <p:nvPr/>
        </p:nvSpPr>
        <p:spPr>
          <a:xfrm>
            <a:off x="10452097" y="3595069"/>
            <a:ext cx="571978" cy="540000"/>
          </a:xfrm>
          <a:custGeom>
            <a:avLst/>
            <a:gdLst>
              <a:gd name="connsiteX0" fmla="*/ 0 w 666750"/>
              <a:gd name="connsiteY0" fmla="*/ 0 h 623560"/>
              <a:gd name="connsiteX1" fmla="*/ 354970 w 666750"/>
              <a:gd name="connsiteY1" fmla="*/ 0 h 623560"/>
              <a:gd name="connsiteX2" fmla="*/ 666750 w 666750"/>
              <a:gd name="connsiteY2" fmla="*/ 311780 h 623560"/>
              <a:gd name="connsiteX3" fmla="*/ 666749 w 666750"/>
              <a:gd name="connsiteY3" fmla="*/ 311780 h 623560"/>
              <a:gd name="connsiteX4" fmla="*/ 354969 w 666750"/>
              <a:gd name="connsiteY4" fmla="*/ 623560 h 623560"/>
              <a:gd name="connsiteX5" fmla="*/ 0 w 666750"/>
              <a:gd name="connsiteY5" fmla="*/ 623560 h 623560"/>
              <a:gd name="connsiteX6" fmla="*/ 0 w 666750"/>
              <a:gd name="connsiteY6" fmla="*/ 0 h 62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60">
                <a:moveTo>
                  <a:pt x="0" y="0"/>
                </a:moveTo>
                <a:lnTo>
                  <a:pt x="354970" y="0"/>
                </a:lnTo>
                <a:cubicBezTo>
                  <a:pt x="527161" y="0"/>
                  <a:pt x="666750" y="139589"/>
                  <a:pt x="666750" y="311780"/>
                </a:cubicBezTo>
                <a:lnTo>
                  <a:pt x="666749" y="311780"/>
                </a:lnTo>
                <a:cubicBezTo>
                  <a:pt x="666749" y="483971"/>
                  <a:pt x="527160" y="623560"/>
                  <a:pt x="354969" y="623560"/>
                </a:cubicBezTo>
                <a:lnTo>
                  <a:pt x="0" y="623560"/>
                </a:lnTo>
                <a:lnTo>
                  <a:pt x="0" y="0"/>
                </a:lnTo>
                <a:close/>
              </a:path>
            </a:pathLst>
          </a:custGeom>
          <a:solidFill>
            <a:srgbClr val="FAAB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21" name="אליפסה 20">
            <a:extLst>
              <a:ext uri="{FF2B5EF4-FFF2-40B4-BE49-F238E27FC236}">
                <a16:creationId xmlns:a16="http://schemas.microsoft.com/office/drawing/2014/main" id="{F913976D-79F5-A138-58BF-8C89B8212270}"/>
              </a:ext>
            </a:extLst>
          </p:cNvPr>
          <p:cNvSpPr/>
          <p:nvPr/>
        </p:nvSpPr>
        <p:spPr>
          <a:xfrm>
            <a:off x="10506865" y="3636028"/>
            <a:ext cx="454662" cy="454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tx1"/>
                </a:solidFill>
                <a:latin typeface="Almoni Neue Black AAA Black" panose="00000A00000000000000" pitchFamily="2" charset="-79"/>
                <a:cs typeface="Almoni Neue Black AAA Black" panose="00000A00000000000000" pitchFamily="2" charset="-79"/>
              </a:rPr>
              <a:t>1</a:t>
            </a:r>
          </a:p>
        </p:txBody>
      </p:sp>
      <p:sp>
        <p:nvSpPr>
          <p:cNvPr id="51" name="מלבן 50">
            <a:extLst>
              <a:ext uri="{FF2B5EF4-FFF2-40B4-BE49-F238E27FC236}">
                <a16:creationId xmlns:a16="http://schemas.microsoft.com/office/drawing/2014/main" id="{A70FFCED-2899-D81D-9EF0-AB673FE4DB7E}"/>
              </a:ext>
            </a:extLst>
          </p:cNvPr>
          <p:cNvSpPr/>
          <p:nvPr/>
        </p:nvSpPr>
        <p:spPr>
          <a:xfrm>
            <a:off x="745491" y="3594899"/>
            <a:ext cx="9722484" cy="540000"/>
          </a:xfrm>
          <a:prstGeom prst="rect">
            <a:avLst/>
          </a:prstGeom>
          <a:gradFill flip="none" rotWithShape="1">
            <a:gsLst>
              <a:gs pos="50000">
                <a:schemeClr val="bg2">
                  <a:lumMod val="9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4" name="צורה חופשית: צורה 53">
            <a:extLst>
              <a:ext uri="{FF2B5EF4-FFF2-40B4-BE49-F238E27FC236}">
                <a16:creationId xmlns:a16="http://schemas.microsoft.com/office/drawing/2014/main" id="{0F5088EC-8672-58CA-27EB-A072C9A29151}"/>
              </a:ext>
            </a:extLst>
          </p:cNvPr>
          <p:cNvSpPr/>
          <p:nvPr/>
        </p:nvSpPr>
        <p:spPr>
          <a:xfrm>
            <a:off x="10452097" y="4183599"/>
            <a:ext cx="571978" cy="540000"/>
          </a:xfrm>
          <a:custGeom>
            <a:avLst/>
            <a:gdLst>
              <a:gd name="connsiteX0" fmla="*/ 0 w 666750"/>
              <a:gd name="connsiteY0" fmla="*/ 0 h 623560"/>
              <a:gd name="connsiteX1" fmla="*/ 354970 w 666750"/>
              <a:gd name="connsiteY1" fmla="*/ 0 h 623560"/>
              <a:gd name="connsiteX2" fmla="*/ 666750 w 666750"/>
              <a:gd name="connsiteY2" fmla="*/ 311780 h 623560"/>
              <a:gd name="connsiteX3" fmla="*/ 666749 w 666750"/>
              <a:gd name="connsiteY3" fmla="*/ 311780 h 623560"/>
              <a:gd name="connsiteX4" fmla="*/ 354969 w 666750"/>
              <a:gd name="connsiteY4" fmla="*/ 623560 h 623560"/>
              <a:gd name="connsiteX5" fmla="*/ 0 w 666750"/>
              <a:gd name="connsiteY5" fmla="*/ 623560 h 623560"/>
              <a:gd name="connsiteX6" fmla="*/ 0 w 666750"/>
              <a:gd name="connsiteY6" fmla="*/ 0 h 62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60">
                <a:moveTo>
                  <a:pt x="0" y="0"/>
                </a:moveTo>
                <a:lnTo>
                  <a:pt x="354970" y="0"/>
                </a:lnTo>
                <a:cubicBezTo>
                  <a:pt x="527161" y="0"/>
                  <a:pt x="666750" y="139589"/>
                  <a:pt x="666750" y="311780"/>
                </a:cubicBezTo>
                <a:lnTo>
                  <a:pt x="666749" y="311780"/>
                </a:lnTo>
                <a:cubicBezTo>
                  <a:pt x="666749" y="483971"/>
                  <a:pt x="527160" y="623560"/>
                  <a:pt x="354969" y="623560"/>
                </a:cubicBezTo>
                <a:lnTo>
                  <a:pt x="0" y="623560"/>
                </a:lnTo>
                <a:lnTo>
                  <a:pt x="0" y="0"/>
                </a:lnTo>
                <a:close/>
              </a:path>
            </a:pathLst>
          </a:custGeom>
          <a:solidFill>
            <a:srgbClr val="B86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55" name="אליפסה 54">
            <a:extLst>
              <a:ext uri="{FF2B5EF4-FFF2-40B4-BE49-F238E27FC236}">
                <a16:creationId xmlns:a16="http://schemas.microsoft.com/office/drawing/2014/main" id="{E3EC1EFE-095F-C7DB-833F-BFE5B210C1BD}"/>
              </a:ext>
            </a:extLst>
          </p:cNvPr>
          <p:cNvSpPr/>
          <p:nvPr/>
        </p:nvSpPr>
        <p:spPr>
          <a:xfrm>
            <a:off x="10506865" y="4224558"/>
            <a:ext cx="454662" cy="454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tx1"/>
                </a:solidFill>
                <a:latin typeface="Almoni Neue Black AAA Black" panose="00000A00000000000000" pitchFamily="2" charset="-79"/>
                <a:cs typeface="Almoni Neue Black AAA Black" panose="00000A00000000000000" pitchFamily="2" charset="-79"/>
              </a:rPr>
              <a:t>2</a:t>
            </a:r>
          </a:p>
        </p:txBody>
      </p:sp>
      <p:sp>
        <p:nvSpPr>
          <p:cNvPr id="57" name="מלבן 56">
            <a:extLst>
              <a:ext uri="{FF2B5EF4-FFF2-40B4-BE49-F238E27FC236}">
                <a16:creationId xmlns:a16="http://schemas.microsoft.com/office/drawing/2014/main" id="{C4F71812-781D-D032-0E96-097BDFEAD64D}"/>
              </a:ext>
            </a:extLst>
          </p:cNvPr>
          <p:cNvSpPr/>
          <p:nvPr/>
        </p:nvSpPr>
        <p:spPr>
          <a:xfrm>
            <a:off x="745491" y="4183429"/>
            <a:ext cx="9722484" cy="540000"/>
          </a:xfrm>
          <a:prstGeom prst="rect">
            <a:avLst/>
          </a:prstGeom>
          <a:gradFill flip="none" rotWithShape="1">
            <a:gsLst>
              <a:gs pos="50000">
                <a:schemeClr val="bg2">
                  <a:lumMod val="9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8" name="צורה חופשית: צורה 57">
            <a:extLst>
              <a:ext uri="{FF2B5EF4-FFF2-40B4-BE49-F238E27FC236}">
                <a16:creationId xmlns:a16="http://schemas.microsoft.com/office/drawing/2014/main" id="{7BEE45CF-144C-62B2-9F6B-D302236B3ECD}"/>
              </a:ext>
            </a:extLst>
          </p:cNvPr>
          <p:cNvSpPr/>
          <p:nvPr/>
        </p:nvSpPr>
        <p:spPr>
          <a:xfrm>
            <a:off x="10452097" y="4789052"/>
            <a:ext cx="571978" cy="540000"/>
          </a:xfrm>
          <a:custGeom>
            <a:avLst/>
            <a:gdLst>
              <a:gd name="connsiteX0" fmla="*/ 0 w 666750"/>
              <a:gd name="connsiteY0" fmla="*/ 0 h 623560"/>
              <a:gd name="connsiteX1" fmla="*/ 354970 w 666750"/>
              <a:gd name="connsiteY1" fmla="*/ 0 h 623560"/>
              <a:gd name="connsiteX2" fmla="*/ 666750 w 666750"/>
              <a:gd name="connsiteY2" fmla="*/ 311780 h 623560"/>
              <a:gd name="connsiteX3" fmla="*/ 666749 w 666750"/>
              <a:gd name="connsiteY3" fmla="*/ 311780 h 623560"/>
              <a:gd name="connsiteX4" fmla="*/ 354969 w 666750"/>
              <a:gd name="connsiteY4" fmla="*/ 623560 h 623560"/>
              <a:gd name="connsiteX5" fmla="*/ 0 w 666750"/>
              <a:gd name="connsiteY5" fmla="*/ 623560 h 623560"/>
              <a:gd name="connsiteX6" fmla="*/ 0 w 666750"/>
              <a:gd name="connsiteY6" fmla="*/ 0 h 62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60">
                <a:moveTo>
                  <a:pt x="0" y="0"/>
                </a:moveTo>
                <a:lnTo>
                  <a:pt x="354970" y="0"/>
                </a:lnTo>
                <a:cubicBezTo>
                  <a:pt x="527161" y="0"/>
                  <a:pt x="666750" y="139589"/>
                  <a:pt x="666750" y="311780"/>
                </a:cubicBezTo>
                <a:lnTo>
                  <a:pt x="666749" y="311780"/>
                </a:lnTo>
                <a:cubicBezTo>
                  <a:pt x="666749" y="483971"/>
                  <a:pt x="527160" y="623560"/>
                  <a:pt x="354969" y="623560"/>
                </a:cubicBezTo>
                <a:lnTo>
                  <a:pt x="0" y="623560"/>
                </a:lnTo>
                <a:lnTo>
                  <a:pt x="0" y="0"/>
                </a:lnTo>
                <a:close/>
              </a:path>
            </a:pathLst>
          </a:custGeom>
          <a:solidFill>
            <a:srgbClr val="BAD98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59" name="אליפסה 58">
            <a:extLst>
              <a:ext uri="{FF2B5EF4-FFF2-40B4-BE49-F238E27FC236}">
                <a16:creationId xmlns:a16="http://schemas.microsoft.com/office/drawing/2014/main" id="{21E2E48D-FB66-E23D-5D7F-565028835E0D}"/>
              </a:ext>
            </a:extLst>
          </p:cNvPr>
          <p:cNvSpPr/>
          <p:nvPr/>
        </p:nvSpPr>
        <p:spPr>
          <a:xfrm>
            <a:off x="10506865" y="4830011"/>
            <a:ext cx="454662" cy="454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800" dirty="0">
                <a:solidFill>
                  <a:schemeClr val="tx1"/>
                </a:solidFill>
                <a:latin typeface="Almoni Neue Black AAA Black" panose="00000A00000000000000" pitchFamily="2" charset="-79"/>
                <a:cs typeface="Almoni Neue Black AAA Black" panose="00000A00000000000000" pitchFamily="2" charset="-79"/>
              </a:rPr>
              <a:t>3</a:t>
            </a:r>
          </a:p>
        </p:txBody>
      </p:sp>
      <p:sp>
        <p:nvSpPr>
          <p:cNvPr id="61" name="מלבן 60">
            <a:extLst>
              <a:ext uri="{FF2B5EF4-FFF2-40B4-BE49-F238E27FC236}">
                <a16:creationId xmlns:a16="http://schemas.microsoft.com/office/drawing/2014/main" id="{74B7CD0F-F8BF-A4E3-AFEA-A0532B8692CD}"/>
              </a:ext>
            </a:extLst>
          </p:cNvPr>
          <p:cNvSpPr/>
          <p:nvPr/>
        </p:nvSpPr>
        <p:spPr>
          <a:xfrm>
            <a:off x="745491" y="4788882"/>
            <a:ext cx="9722484" cy="540000"/>
          </a:xfrm>
          <a:prstGeom prst="rect">
            <a:avLst/>
          </a:prstGeom>
          <a:gradFill flip="none" rotWithShape="1">
            <a:gsLst>
              <a:gs pos="50000">
                <a:schemeClr val="bg2">
                  <a:lumMod val="9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2" name="צורה חופשית: צורה 61">
            <a:extLst>
              <a:ext uri="{FF2B5EF4-FFF2-40B4-BE49-F238E27FC236}">
                <a16:creationId xmlns:a16="http://schemas.microsoft.com/office/drawing/2014/main" id="{78A22C5E-C02A-3F6E-3B4B-992450D75F86}"/>
              </a:ext>
            </a:extLst>
          </p:cNvPr>
          <p:cNvSpPr/>
          <p:nvPr/>
        </p:nvSpPr>
        <p:spPr>
          <a:xfrm>
            <a:off x="10452097" y="5394334"/>
            <a:ext cx="571978" cy="540000"/>
          </a:xfrm>
          <a:custGeom>
            <a:avLst/>
            <a:gdLst>
              <a:gd name="connsiteX0" fmla="*/ 0 w 666750"/>
              <a:gd name="connsiteY0" fmla="*/ 0 h 623560"/>
              <a:gd name="connsiteX1" fmla="*/ 354970 w 666750"/>
              <a:gd name="connsiteY1" fmla="*/ 0 h 623560"/>
              <a:gd name="connsiteX2" fmla="*/ 666750 w 666750"/>
              <a:gd name="connsiteY2" fmla="*/ 311780 h 623560"/>
              <a:gd name="connsiteX3" fmla="*/ 666749 w 666750"/>
              <a:gd name="connsiteY3" fmla="*/ 311780 h 623560"/>
              <a:gd name="connsiteX4" fmla="*/ 354969 w 666750"/>
              <a:gd name="connsiteY4" fmla="*/ 623560 h 623560"/>
              <a:gd name="connsiteX5" fmla="*/ 0 w 666750"/>
              <a:gd name="connsiteY5" fmla="*/ 623560 h 623560"/>
              <a:gd name="connsiteX6" fmla="*/ 0 w 666750"/>
              <a:gd name="connsiteY6" fmla="*/ 0 h 62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60">
                <a:moveTo>
                  <a:pt x="0" y="0"/>
                </a:moveTo>
                <a:lnTo>
                  <a:pt x="354970" y="0"/>
                </a:lnTo>
                <a:cubicBezTo>
                  <a:pt x="527161" y="0"/>
                  <a:pt x="666750" y="139589"/>
                  <a:pt x="666750" y="311780"/>
                </a:cubicBezTo>
                <a:lnTo>
                  <a:pt x="666749" y="311780"/>
                </a:lnTo>
                <a:cubicBezTo>
                  <a:pt x="666749" y="483971"/>
                  <a:pt x="527160" y="623560"/>
                  <a:pt x="354969" y="623560"/>
                </a:cubicBezTo>
                <a:lnTo>
                  <a:pt x="0" y="623560"/>
                </a:lnTo>
                <a:lnTo>
                  <a:pt x="0" y="0"/>
                </a:lnTo>
                <a:close/>
              </a:path>
            </a:pathLst>
          </a:custGeom>
          <a:solidFill>
            <a:srgbClr val="00B5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0"/>
            <a:endParaRPr lang="he-IL"/>
          </a:p>
        </p:txBody>
      </p:sp>
      <p:sp>
        <p:nvSpPr>
          <p:cNvPr id="63" name="אליפסה 62">
            <a:extLst>
              <a:ext uri="{FF2B5EF4-FFF2-40B4-BE49-F238E27FC236}">
                <a16:creationId xmlns:a16="http://schemas.microsoft.com/office/drawing/2014/main" id="{5E0DA577-25F0-DEF9-9EDB-3B800B9071EE}"/>
              </a:ext>
            </a:extLst>
          </p:cNvPr>
          <p:cNvSpPr/>
          <p:nvPr/>
        </p:nvSpPr>
        <p:spPr>
          <a:xfrm>
            <a:off x="10506865" y="5435293"/>
            <a:ext cx="454662" cy="454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sz="2800" dirty="0">
                <a:solidFill>
                  <a:schemeClr val="tx1"/>
                </a:solidFill>
                <a:latin typeface="Almoni Neue Black AAA Black" panose="00000A00000000000000" pitchFamily="2" charset="-79"/>
                <a:cs typeface="Almoni Neue Black AAA Black" panose="00000A00000000000000" pitchFamily="2" charset="-79"/>
              </a:rPr>
              <a:t>4</a:t>
            </a:r>
          </a:p>
        </p:txBody>
      </p:sp>
      <p:sp>
        <p:nvSpPr>
          <p:cNvPr id="65" name="מלבן 64">
            <a:extLst>
              <a:ext uri="{FF2B5EF4-FFF2-40B4-BE49-F238E27FC236}">
                <a16:creationId xmlns:a16="http://schemas.microsoft.com/office/drawing/2014/main" id="{BD7F8DA2-411C-2CA5-5BE8-51AB35401252}"/>
              </a:ext>
            </a:extLst>
          </p:cNvPr>
          <p:cNvSpPr/>
          <p:nvPr/>
        </p:nvSpPr>
        <p:spPr>
          <a:xfrm>
            <a:off x="745491" y="5394164"/>
            <a:ext cx="9722484" cy="540000"/>
          </a:xfrm>
          <a:prstGeom prst="rect">
            <a:avLst/>
          </a:prstGeom>
          <a:gradFill flip="none" rotWithShape="1">
            <a:gsLst>
              <a:gs pos="50000">
                <a:schemeClr val="bg2">
                  <a:lumMod val="9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cxnSp>
        <p:nvCxnSpPr>
          <p:cNvPr id="44" name="מחבר ישר 43">
            <a:extLst>
              <a:ext uri="{FF2B5EF4-FFF2-40B4-BE49-F238E27FC236}">
                <a16:creationId xmlns:a16="http://schemas.microsoft.com/office/drawing/2014/main" id="{E88CD355-9502-08A5-8D30-F9F68CBDF14E}"/>
              </a:ext>
            </a:extLst>
          </p:cNvPr>
          <p:cNvCxnSpPr>
            <a:cxnSpLocks/>
          </p:cNvCxnSpPr>
          <p:nvPr/>
        </p:nvCxnSpPr>
        <p:spPr>
          <a:xfrm>
            <a:off x="6096000" y="3668209"/>
            <a:ext cx="0" cy="454662"/>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56" name="מחבר ישר 55">
            <a:extLst>
              <a:ext uri="{FF2B5EF4-FFF2-40B4-BE49-F238E27FC236}">
                <a16:creationId xmlns:a16="http://schemas.microsoft.com/office/drawing/2014/main" id="{F76B5A04-35C1-618D-CC3D-8FA9EC88CE83}"/>
              </a:ext>
            </a:extLst>
          </p:cNvPr>
          <p:cNvCxnSpPr>
            <a:cxnSpLocks/>
          </p:cNvCxnSpPr>
          <p:nvPr/>
        </p:nvCxnSpPr>
        <p:spPr>
          <a:xfrm>
            <a:off x="6096000" y="4256739"/>
            <a:ext cx="0" cy="454662"/>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מחבר ישר 59">
            <a:extLst>
              <a:ext uri="{FF2B5EF4-FFF2-40B4-BE49-F238E27FC236}">
                <a16:creationId xmlns:a16="http://schemas.microsoft.com/office/drawing/2014/main" id="{9E171F2C-24D5-F84B-CACA-34B3D6922747}"/>
              </a:ext>
            </a:extLst>
          </p:cNvPr>
          <p:cNvCxnSpPr>
            <a:cxnSpLocks/>
          </p:cNvCxnSpPr>
          <p:nvPr/>
        </p:nvCxnSpPr>
        <p:spPr>
          <a:xfrm>
            <a:off x="6096000" y="4862192"/>
            <a:ext cx="0" cy="454662"/>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מחבר ישר 63">
            <a:extLst>
              <a:ext uri="{FF2B5EF4-FFF2-40B4-BE49-F238E27FC236}">
                <a16:creationId xmlns:a16="http://schemas.microsoft.com/office/drawing/2014/main" id="{E2F9AA10-0C22-901B-7D22-9097CCF7747A}"/>
              </a:ext>
            </a:extLst>
          </p:cNvPr>
          <p:cNvCxnSpPr>
            <a:cxnSpLocks/>
          </p:cNvCxnSpPr>
          <p:nvPr/>
        </p:nvCxnSpPr>
        <p:spPr>
          <a:xfrm>
            <a:off x="6096000" y="5467474"/>
            <a:ext cx="0" cy="454662"/>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5" name="תיבת טקסט 4">
            <a:extLst>
              <a:ext uri="{FF2B5EF4-FFF2-40B4-BE49-F238E27FC236}">
                <a16:creationId xmlns:a16="http://schemas.microsoft.com/office/drawing/2014/main" id="{EF39A171-C95C-26CB-E993-CD0389D1685E}"/>
              </a:ext>
            </a:extLst>
          </p:cNvPr>
          <p:cNvSpPr txBox="1"/>
          <p:nvPr/>
        </p:nvSpPr>
        <p:spPr>
          <a:xfrm>
            <a:off x="5829119" y="2241008"/>
            <a:ext cx="5483924" cy="923330"/>
          </a:xfrm>
          <a:prstGeom prst="rect">
            <a:avLst/>
          </a:prstGeom>
          <a:noFill/>
        </p:spPr>
        <p:txBody>
          <a:bodyPr wrap="square">
            <a:spAutoFit/>
          </a:bodyPr>
          <a:lstStyle/>
          <a:p>
            <a:pPr algn="ctr"/>
            <a:r>
              <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rPr>
              <a:t>אחוז הגברים והנשים ששכרם/ן נמוך מהשכר הממוצע לקבוצת הפילוח, לחודש למשרה מלאה כולל שעות נוספות לפי הפילוח שנבחר, בהתייחסות לפי מין:</a:t>
            </a:r>
          </a:p>
        </p:txBody>
      </p:sp>
      <p:sp>
        <p:nvSpPr>
          <p:cNvPr id="7" name="תיבת טקסט 6">
            <a:extLst>
              <a:ext uri="{FF2B5EF4-FFF2-40B4-BE49-F238E27FC236}">
                <a16:creationId xmlns:a16="http://schemas.microsoft.com/office/drawing/2014/main" id="{F5EB6E2B-B91B-1DC7-46FA-8537130D0BEF}"/>
              </a:ext>
            </a:extLst>
          </p:cNvPr>
          <p:cNvSpPr txBox="1"/>
          <p:nvPr/>
        </p:nvSpPr>
        <p:spPr>
          <a:xfrm>
            <a:off x="745491" y="2244039"/>
            <a:ext cx="4911030" cy="923330"/>
          </a:xfrm>
          <a:prstGeom prst="rect">
            <a:avLst/>
          </a:prstGeom>
          <a:noFill/>
        </p:spPr>
        <p:txBody>
          <a:bodyPr wrap="square">
            <a:spAutoFit/>
          </a:bodyPr>
          <a:lstStyle/>
          <a:p>
            <a:pPr algn="ctr"/>
            <a:r>
              <a:rPr lang="he-IL" b="1" dirty="0">
                <a:solidFill>
                  <a:schemeClr val="tx1">
                    <a:lumMod val="75000"/>
                    <a:lumOff val="25000"/>
                  </a:schemeClr>
                </a:solidFill>
                <a:latin typeface="Almoni Neue DL 4.0 AAA" panose="00000500000000000000" pitchFamily="50" charset="-79"/>
                <a:cs typeface="Almoni Neue DL 4.0 AAA" panose="00000500000000000000" pitchFamily="50" charset="-79"/>
              </a:rPr>
              <a:t>אחוז הנשים והגברים שמשולמת להם/ן השלמה לשכר המינימום מכוח הסכם או הסדר, לפי הפילוח שנבחר, בהתייחסות לפי מין:</a:t>
            </a:r>
          </a:p>
        </p:txBody>
      </p:sp>
      <p:pic>
        <p:nvPicPr>
          <p:cNvPr id="11" name="גרפיקה 10" descr="אישה עם מילוי מלא">
            <a:extLst>
              <a:ext uri="{FF2B5EF4-FFF2-40B4-BE49-F238E27FC236}">
                <a16:creationId xmlns:a16="http://schemas.microsoft.com/office/drawing/2014/main" id="{8F05D58B-D28F-3E97-4619-48CEF345783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09458" y="3176385"/>
            <a:ext cx="400139" cy="400139"/>
          </a:xfrm>
          <a:prstGeom prst="rect">
            <a:avLst/>
          </a:prstGeom>
        </p:spPr>
      </p:pic>
      <p:pic>
        <p:nvPicPr>
          <p:cNvPr id="13" name="גרפיקה 12" descr="גבר עם מילוי מלא">
            <a:extLst>
              <a:ext uri="{FF2B5EF4-FFF2-40B4-BE49-F238E27FC236}">
                <a16:creationId xmlns:a16="http://schemas.microsoft.com/office/drawing/2014/main" id="{02BEB779-45B5-20FB-7DB7-F1A8777977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87594" y="3176385"/>
            <a:ext cx="400139" cy="400139"/>
          </a:xfrm>
          <a:prstGeom prst="rect">
            <a:avLst/>
          </a:prstGeom>
        </p:spPr>
      </p:pic>
      <p:sp>
        <p:nvSpPr>
          <p:cNvPr id="15" name="תיבת טקסט 14">
            <a:extLst>
              <a:ext uri="{FF2B5EF4-FFF2-40B4-BE49-F238E27FC236}">
                <a16:creationId xmlns:a16="http://schemas.microsoft.com/office/drawing/2014/main" id="{175FDD2F-9FD4-9F2F-EC27-F53A27696713}"/>
              </a:ext>
            </a:extLst>
          </p:cNvPr>
          <p:cNvSpPr txBox="1"/>
          <p:nvPr/>
        </p:nvSpPr>
        <p:spPr>
          <a:xfrm>
            <a:off x="8452257" y="3531407"/>
            <a:ext cx="1295400" cy="677558"/>
          </a:xfrm>
          <a:prstGeom prst="rect">
            <a:avLst/>
          </a:prstGeom>
          <a:noFill/>
        </p:spPr>
        <p:txBody>
          <a:bodyPr wrap="square">
            <a:spAutoFit/>
          </a:bodyPr>
          <a:lstStyle/>
          <a:p>
            <a:pPr algn="ctr">
              <a:lnSpc>
                <a:spcPts val="22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נשים</a:t>
            </a:r>
          </a:p>
          <a:p>
            <a:pPr marL="0" marR="0" lvl="0" indent="0" algn="ctr" defTabSz="914400" rtl="0" eaLnBrk="1" fontAlgn="auto" latinLnBrk="0" hangingPunct="1">
              <a:lnSpc>
                <a:spcPts val="2200"/>
              </a:lnSpc>
              <a:spcBef>
                <a:spcPts val="0"/>
              </a:spcBef>
              <a:spcAft>
                <a:spcPts val="0"/>
              </a:spcAft>
              <a:buClrTx/>
              <a:buSzTx/>
              <a:buFontTx/>
              <a:buNone/>
              <a:tabLst/>
              <a:defRPr/>
            </a:pPr>
            <a:r>
              <a:rPr lang="he-IL" sz="1800" b="1" i="0" u="none" strike="noStrike" dirty="0">
                <a:solidFill>
                  <a:srgbClr val="000000"/>
                </a:solidFill>
                <a:effectLst/>
                <a:latin typeface="Arial" panose="020B0604020202020204" pitchFamily="34" charset="0"/>
              </a:rPr>
              <a:t>51%</a:t>
            </a:r>
            <a:r>
              <a:rPr lang="he-IL" sz="2400" b="1" dirty="0"/>
              <a:t> </a:t>
            </a:r>
            <a:endParaRPr kumimoji="0" lang="he-IL" sz="2200" b="1" i="0" u="none" strike="noStrike" kern="1200" cap="none" spc="0" normalizeH="0" baseline="0" noProof="0" dirty="0">
              <a:ln>
                <a:noFill/>
              </a:ln>
              <a:solidFill>
                <a:prstClr val="black">
                  <a:lumMod val="75000"/>
                  <a:lumOff val="25000"/>
                </a:prstClr>
              </a:solidFill>
              <a:effectLst/>
              <a:uLnTx/>
              <a:uFillTx/>
              <a:latin typeface="Almoni Neue DL 4.0 AAA" panose="00000500000000000000" pitchFamily="50" charset="-79"/>
              <a:ea typeface="+mn-ea"/>
              <a:cs typeface="Almoni Neue DL 4.0 AAA" panose="00000500000000000000" pitchFamily="50" charset="-79"/>
            </a:endParaRPr>
          </a:p>
        </p:txBody>
      </p:sp>
      <p:sp>
        <p:nvSpPr>
          <p:cNvPr id="16" name="תיבת טקסט 15">
            <a:extLst>
              <a:ext uri="{FF2B5EF4-FFF2-40B4-BE49-F238E27FC236}">
                <a16:creationId xmlns:a16="http://schemas.microsoft.com/office/drawing/2014/main" id="{66C81819-E1F2-793D-4EBF-35E8D034CC36}"/>
              </a:ext>
            </a:extLst>
          </p:cNvPr>
          <p:cNvSpPr txBox="1"/>
          <p:nvPr/>
        </p:nvSpPr>
        <p:spPr>
          <a:xfrm>
            <a:off x="7132794" y="3531407"/>
            <a:ext cx="1295400" cy="677558"/>
          </a:xfrm>
          <a:prstGeom prst="rect">
            <a:avLst/>
          </a:prstGeom>
          <a:noFill/>
        </p:spPr>
        <p:txBody>
          <a:bodyPr wrap="square">
            <a:spAutoFit/>
          </a:bodyPr>
          <a:lstStyle/>
          <a:p>
            <a:pPr algn="ctr">
              <a:lnSpc>
                <a:spcPts val="22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גברים</a:t>
            </a:r>
          </a:p>
          <a:p>
            <a:pPr algn="ctr">
              <a:lnSpc>
                <a:spcPts val="2200"/>
              </a:lnSpc>
            </a:pPr>
            <a:r>
              <a:rPr lang="he-IL" sz="1800" b="1" i="0" u="none" strike="noStrike" dirty="0">
                <a:solidFill>
                  <a:srgbClr val="000000"/>
                </a:solidFill>
                <a:effectLst/>
                <a:latin typeface="Arial" panose="020B0604020202020204" pitchFamily="34" charset="0"/>
              </a:rPr>
              <a:t>68%</a:t>
            </a:r>
            <a:r>
              <a:rPr lang="he-IL" sz="2400" b="1" dirty="0"/>
              <a:t> </a:t>
            </a:r>
            <a:endPar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endParaRPr>
          </a:p>
        </p:txBody>
      </p:sp>
      <p:pic>
        <p:nvPicPr>
          <p:cNvPr id="29" name="גרפיקה 28" descr="אישה עם מילוי מלא">
            <a:extLst>
              <a:ext uri="{FF2B5EF4-FFF2-40B4-BE49-F238E27FC236}">
                <a16:creationId xmlns:a16="http://schemas.microsoft.com/office/drawing/2014/main" id="{CDB5F406-8A7C-739D-861A-858C0BEC27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62386" y="3176385"/>
            <a:ext cx="400139" cy="400139"/>
          </a:xfrm>
          <a:prstGeom prst="rect">
            <a:avLst/>
          </a:prstGeom>
        </p:spPr>
      </p:pic>
      <p:pic>
        <p:nvPicPr>
          <p:cNvPr id="30" name="גרפיקה 29" descr="גבר עם מילוי מלא">
            <a:extLst>
              <a:ext uri="{FF2B5EF4-FFF2-40B4-BE49-F238E27FC236}">
                <a16:creationId xmlns:a16="http://schemas.microsoft.com/office/drawing/2014/main" id="{C9D2D11B-E681-2458-8525-1B0D5F8982F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44266" y="3176385"/>
            <a:ext cx="400139" cy="400139"/>
          </a:xfrm>
          <a:prstGeom prst="rect">
            <a:avLst/>
          </a:prstGeom>
        </p:spPr>
      </p:pic>
      <p:sp>
        <p:nvSpPr>
          <p:cNvPr id="31" name="תיבת טקסט 30">
            <a:extLst>
              <a:ext uri="{FF2B5EF4-FFF2-40B4-BE49-F238E27FC236}">
                <a16:creationId xmlns:a16="http://schemas.microsoft.com/office/drawing/2014/main" id="{AFED9BC0-CAC0-067B-C958-4666BACD2E97}"/>
              </a:ext>
            </a:extLst>
          </p:cNvPr>
          <p:cNvSpPr txBox="1"/>
          <p:nvPr/>
        </p:nvSpPr>
        <p:spPr>
          <a:xfrm>
            <a:off x="3305185" y="3580725"/>
            <a:ext cx="1295400" cy="625812"/>
          </a:xfrm>
          <a:prstGeom prst="rect">
            <a:avLst/>
          </a:prstGeom>
          <a:noFill/>
        </p:spPr>
        <p:txBody>
          <a:bodyPr wrap="square">
            <a:spAutoFit/>
          </a:bodyPr>
          <a:lstStyle/>
          <a:p>
            <a:pPr algn="ctr" rtl="0">
              <a:lnSpc>
                <a:spcPts val="20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נשים</a:t>
            </a:r>
          </a:p>
          <a:p>
            <a:pPr algn="ctr" rtl="0">
              <a:lnSpc>
                <a:spcPts val="2000"/>
              </a:lnSpc>
            </a:pPr>
            <a:r>
              <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rPr>
              <a:t>0%</a:t>
            </a:r>
          </a:p>
        </p:txBody>
      </p:sp>
      <p:sp>
        <p:nvSpPr>
          <p:cNvPr id="32" name="תיבת טקסט 31">
            <a:extLst>
              <a:ext uri="{FF2B5EF4-FFF2-40B4-BE49-F238E27FC236}">
                <a16:creationId xmlns:a16="http://schemas.microsoft.com/office/drawing/2014/main" id="{E3D0BE9A-336D-8863-2BC5-DE848F07ACE8}"/>
              </a:ext>
            </a:extLst>
          </p:cNvPr>
          <p:cNvSpPr txBox="1"/>
          <p:nvPr/>
        </p:nvSpPr>
        <p:spPr>
          <a:xfrm>
            <a:off x="1889466" y="3580725"/>
            <a:ext cx="1295400" cy="625812"/>
          </a:xfrm>
          <a:prstGeom prst="rect">
            <a:avLst/>
          </a:prstGeom>
          <a:noFill/>
        </p:spPr>
        <p:txBody>
          <a:bodyPr wrap="square">
            <a:spAutoFit/>
          </a:bodyPr>
          <a:lstStyle/>
          <a:p>
            <a:pPr algn="ctr" rtl="0">
              <a:lnSpc>
                <a:spcPts val="20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גברים</a:t>
            </a:r>
          </a:p>
          <a:p>
            <a:pPr algn="ctr" rtl="0">
              <a:lnSpc>
                <a:spcPts val="2000"/>
              </a:lnSpc>
            </a:pPr>
            <a:r>
              <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rPr>
              <a:t>0%</a:t>
            </a:r>
          </a:p>
        </p:txBody>
      </p:sp>
      <p:pic>
        <p:nvPicPr>
          <p:cNvPr id="50" name="Picture 6">
            <a:extLst>
              <a:ext uri="{FF2B5EF4-FFF2-40B4-BE49-F238E27FC236}">
                <a16:creationId xmlns:a16="http://schemas.microsoft.com/office/drawing/2014/main" id="{A9362B1F-A54C-2AF0-E985-44ED0385599E}"/>
              </a:ext>
            </a:extLst>
          </p:cNvPr>
          <p:cNvPicPr>
            <a:picLocks noChangeAspect="1"/>
          </p:cNvPicPr>
          <p:nvPr/>
        </p:nvPicPr>
        <p:blipFill>
          <a:blip r:embed="rId6"/>
          <a:stretch>
            <a:fillRect/>
          </a:stretch>
        </p:blipFill>
        <p:spPr>
          <a:xfrm>
            <a:off x="0" y="6811700"/>
            <a:ext cx="12192000" cy="46300"/>
          </a:xfrm>
          <a:prstGeom prst="rect">
            <a:avLst/>
          </a:prstGeom>
        </p:spPr>
      </p:pic>
      <p:sp>
        <p:nvSpPr>
          <p:cNvPr id="67" name="תיבת טקסט 66">
            <a:extLst>
              <a:ext uri="{FF2B5EF4-FFF2-40B4-BE49-F238E27FC236}">
                <a16:creationId xmlns:a16="http://schemas.microsoft.com/office/drawing/2014/main" id="{7583DD5D-09F2-3F13-B9E9-E7B112954DDD}"/>
              </a:ext>
            </a:extLst>
          </p:cNvPr>
          <p:cNvSpPr txBox="1"/>
          <p:nvPr/>
        </p:nvSpPr>
        <p:spPr>
          <a:xfrm>
            <a:off x="2744405" y="439946"/>
            <a:ext cx="7282097" cy="1692771"/>
          </a:xfrm>
          <a:prstGeom prst="rect">
            <a:avLst/>
          </a:prstGeom>
          <a:noFill/>
        </p:spPr>
        <p:txBody>
          <a:bodyPr wrap="square">
            <a:spAutoFit/>
          </a:bodyPr>
          <a:lstStyle/>
          <a:p>
            <a:pPr algn="ctr">
              <a:lnSpc>
                <a:spcPts val="4800"/>
              </a:lnSpc>
            </a:pPr>
            <a:r>
              <a:rPr lang="he-IL" sz="5500" b="1" dirty="0">
                <a:solidFill>
                  <a:schemeClr val="tx1">
                    <a:lumMod val="75000"/>
                    <a:lumOff val="25000"/>
                  </a:schemeClr>
                </a:solidFill>
                <a:latin typeface="Almoni Neue Black AAA Black" panose="00000A00000000000000" pitchFamily="2" charset="-79"/>
                <a:cs typeface="Almoni Neue Black AAA Black" panose="00000A00000000000000" pitchFamily="2" charset="-79"/>
              </a:rPr>
              <a:t>חוק שכר שווה </a:t>
            </a:r>
            <a:br>
              <a:rPr lang="en-US" sz="5500" b="1" dirty="0">
                <a:solidFill>
                  <a:schemeClr val="tx1">
                    <a:lumMod val="75000"/>
                    <a:lumOff val="25000"/>
                  </a:schemeClr>
                </a:solidFill>
                <a:latin typeface="Almoni Neue Black AAA Black" panose="00000A00000000000000" pitchFamily="2" charset="-79"/>
                <a:cs typeface="Almoni Neue Black AAA Black" panose="00000A00000000000000" pitchFamily="2" charset="-79"/>
              </a:rPr>
            </a:br>
            <a:r>
              <a:rPr lang="he-IL" sz="5500" b="1" dirty="0">
                <a:solidFill>
                  <a:schemeClr val="tx1">
                    <a:lumMod val="75000"/>
                    <a:lumOff val="25000"/>
                  </a:schemeClr>
                </a:solidFill>
                <a:latin typeface="Almoni Neue Black AAA Black" panose="00000A00000000000000" pitchFamily="2" charset="-79"/>
                <a:cs typeface="Almoni Neue Black AAA Black" panose="00000A00000000000000" pitchFamily="2" charset="-79"/>
              </a:rPr>
              <a:t>לעובדת ולעובד</a:t>
            </a:r>
          </a:p>
          <a:p>
            <a:pPr algn="ctr"/>
            <a:r>
              <a:rPr lang="he-IL" sz="2400" spc="200" dirty="0">
                <a:solidFill>
                  <a:schemeClr val="tx1">
                    <a:lumMod val="75000"/>
                    <a:lumOff val="25000"/>
                  </a:schemeClr>
                </a:solidFill>
                <a:latin typeface="Almoni Neue DL 4.0 AAA" panose="00000500000000000000" pitchFamily="50" charset="-79"/>
                <a:cs typeface="Almoni Neue DL 4.0 AAA" panose="00000500000000000000" pitchFamily="50" charset="-79"/>
              </a:rPr>
              <a:t>דו"ח פומבי </a:t>
            </a:r>
            <a:r>
              <a:rPr lang="he-IL" sz="2400" spc="200">
                <a:solidFill>
                  <a:schemeClr val="tx1">
                    <a:lumMod val="75000"/>
                    <a:lumOff val="25000"/>
                  </a:schemeClr>
                </a:solidFill>
                <a:latin typeface="Almoni Neue DL 4.0 AAA" panose="00000500000000000000" pitchFamily="50" charset="-79"/>
                <a:cs typeface="Almoni Neue DL 4.0 AAA" panose="00000500000000000000" pitchFamily="50" charset="-79"/>
              </a:rPr>
              <a:t>לשנת 2023</a:t>
            </a:r>
            <a:endParaRPr lang="he-IL" sz="2400" spc="200" dirty="0">
              <a:solidFill>
                <a:schemeClr val="tx1">
                  <a:lumMod val="75000"/>
                  <a:lumOff val="25000"/>
                </a:schemeClr>
              </a:solidFill>
              <a:latin typeface="Almoni Neue DL 4.0 AAA" panose="00000500000000000000" pitchFamily="50" charset="-79"/>
              <a:cs typeface="Almoni Neue DL 4.0 AAA" panose="00000500000000000000" pitchFamily="50" charset="-79"/>
            </a:endParaRPr>
          </a:p>
        </p:txBody>
      </p:sp>
      <p:sp>
        <p:nvSpPr>
          <p:cNvPr id="68" name="תיבת טקסט 67">
            <a:extLst>
              <a:ext uri="{FF2B5EF4-FFF2-40B4-BE49-F238E27FC236}">
                <a16:creationId xmlns:a16="http://schemas.microsoft.com/office/drawing/2014/main" id="{071F8703-5FD7-4B4C-7E88-752CD824FA1D}"/>
              </a:ext>
            </a:extLst>
          </p:cNvPr>
          <p:cNvSpPr txBox="1"/>
          <p:nvPr/>
        </p:nvSpPr>
        <p:spPr>
          <a:xfrm>
            <a:off x="8452257" y="4142392"/>
            <a:ext cx="1295400" cy="677558"/>
          </a:xfrm>
          <a:prstGeom prst="rect">
            <a:avLst/>
          </a:prstGeom>
          <a:noFill/>
        </p:spPr>
        <p:txBody>
          <a:bodyPr wrap="square">
            <a:spAutoFit/>
          </a:bodyPr>
          <a:lstStyle/>
          <a:p>
            <a:pPr algn="ctr" rtl="0">
              <a:lnSpc>
                <a:spcPts val="22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נשים</a:t>
            </a:r>
          </a:p>
          <a:p>
            <a:pPr marL="0" marR="0" lvl="0" indent="0" algn="ctr" defTabSz="914400" rtl="0" eaLnBrk="1" fontAlgn="auto" latinLnBrk="0" hangingPunct="1">
              <a:lnSpc>
                <a:spcPts val="2200"/>
              </a:lnSpc>
              <a:spcBef>
                <a:spcPts val="0"/>
              </a:spcBef>
              <a:spcAft>
                <a:spcPts val="0"/>
              </a:spcAft>
              <a:buClrTx/>
              <a:buSzTx/>
              <a:buFontTx/>
              <a:buNone/>
              <a:tabLst/>
              <a:defRPr/>
            </a:pPr>
            <a:r>
              <a:rPr lang="he-IL" sz="1800" b="1" i="0" u="none" strike="noStrike" dirty="0">
                <a:solidFill>
                  <a:srgbClr val="000000"/>
                </a:solidFill>
                <a:effectLst/>
                <a:latin typeface="Arial" panose="020B0604020202020204" pitchFamily="34" charset="0"/>
              </a:rPr>
              <a:t>63%</a:t>
            </a:r>
            <a:r>
              <a:rPr lang="he-IL" sz="2400" b="1" dirty="0"/>
              <a:t> </a:t>
            </a:r>
            <a:endParaRPr kumimoji="0" lang="he-IL" sz="2200" b="1" i="0" u="none" strike="noStrike" kern="1200" cap="none" spc="0" normalizeH="0" baseline="0" noProof="0" dirty="0">
              <a:ln>
                <a:noFill/>
              </a:ln>
              <a:solidFill>
                <a:prstClr val="black">
                  <a:lumMod val="75000"/>
                  <a:lumOff val="25000"/>
                </a:prstClr>
              </a:solidFill>
              <a:effectLst/>
              <a:uLnTx/>
              <a:uFillTx/>
              <a:latin typeface="Almoni Neue DL 4.0 AAA" panose="00000500000000000000" pitchFamily="50" charset="-79"/>
              <a:ea typeface="+mn-ea"/>
              <a:cs typeface="Almoni Neue DL 4.0 AAA" panose="00000500000000000000" pitchFamily="50" charset="-79"/>
            </a:endParaRPr>
          </a:p>
        </p:txBody>
      </p:sp>
      <p:sp>
        <p:nvSpPr>
          <p:cNvPr id="69" name="תיבת טקסט 68">
            <a:extLst>
              <a:ext uri="{FF2B5EF4-FFF2-40B4-BE49-F238E27FC236}">
                <a16:creationId xmlns:a16="http://schemas.microsoft.com/office/drawing/2014/main" id="{B1E427ED-5FE6-BD9E-EF30-3292EFE12907}"/>
              </a:ext>
            </a:extLst>
          </p:cNvPr>
          <p:cNvSpPr txBox="1"/>
          <p:nvPr/>
        </p:nvSpPr>
        <p:spPr>
          <a:xfrm>
            <a:off x="7132794" y="4142392"/>
            <a:ext cx="1295400" cy="677558"/>
          </a:xfrm>
          <a:prstGeom prst="rect">
            <a:avLst/>
          </a:prstGeom>
          <a:noFill/>
        </p:spPr>
        <p:txBody>
          <a:bodyPr wrap="square">
            <a:spAutoFit/>
          </a:bodyPr>
          <a:lstStyle/>
          <a:p>
            <a:pPr algn="ctr" rtl="0">
              <a:lnSpc>
                <a:spcPts val="22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גברים</a:t>
            </a:r>
          </a:p>
          <a:p>
            <a:pPr algn="ctr" rtl="0">
              <a:lnSpc>
                <a:spcPts val="2200"/>
              </a:lnSpc>
            </a:pPr>
            <a:r>
              <a:rPr lang="he-IL" sz="1800" b="1" i="0" u="none" strike="noStrike" dirty="0">
                <a:solidFill>
                  <a:srgbClr val="000000"/>
                </a:solidFill>
                <a:effectLst/>
                <a:latin typeface="Arial" panose="020B0604020202020204" pitchFamily="34" charset="0"/>
              </a:rPr>
              <a:t>58%</a:t>
            </a:r>
            <a:r>
              <a:rPr lang="he-IL" sz="2400" b="1" dirty="0"/>
              <a:t> </a:t>
            </a:r>
            <a:endPar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endParaRPr>
          </a:p>
        </p:txBody>
      </p:sp>
      <p:sp>
        <p:nvSpPr>
          <p:cNvPr id="70" name="תיבת טקסט 69">
            <a:extLst>
              <a:ext uri="{FF2B5EF4-FFF2-40B4-BE49-F238E27FC236}">
                <a16:creationId xmlns:a16="http://schemas.microsoft.com/office/drawing/2014/main" id="{90AED342-0DB3-E6EA-F1B7-27F7E4ABEC71}"/>
              </a:ext>
            </a:extLst>
          </p:cNvPr>
          <p:cNvSpPr txBox="1"/>
          <p:nvPr/>
        </p:nvSpPr>
        <p:spPr>
          <a:xfrm>
            <a:off x="3305185" y="4166072"/>
            <a:ext cx="1295400" cy="625812"/>
          </a:xfrm>
          <a:prstGeom prst="rect">
            <a:avLst/>
          </a:prstGeom>
          <a:noFill/>
        </p:spPr>
        <p:txBody>
          <a:bodyPr wrap="square">
            <a:spAutoFit/>
          </a:bodyPr>
          <a:lstStyle/>
          <a:p>
            <a:pPr algn="ctr" rtl="0">
              <a:lnSpc>
                <a:spcPts val="20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נשים</a:t>
            </a:r>
          </a:p>
          <a:p>
            <a:pPr algn="ctr" rtl="0">
              <a:lnSpc>
                <a:spcPts val="2000"/>
              </a:lnSpc>
            </a:pPr>
            <a:r>
              <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rPr>
              <a:t>0%</a:t>
            </a:r>
          </a:p>
        </p:txBody>
      </p:sp>
      <p:sp>
        <p:nvSpPr>
          <p:cNvPr id="71" name="תיבת טקסט 70">
            <a:extLst>
              <a:ext uri="{FF2B5EF4-FFF2-40B4-BE49-F238E27FC236}">
                <a16:creationId xmlns:a16="http://schemas.microsoft.com/office/drawing/2014/main" id="{42141D8D-09B3-444D-7911-C623EED41FF1}"/>
              </a:ext>
            </a:extLst>
          </p:cNvPr>
          <p:cNvSpPr txBox="1"/>
          <p:nvPr/>
        </p:nvSpPr>
        <p:spPr>
          <a:xfrm>
            <a:off x="1889466" y="4166072"/>
            <a:ext cx="1295400" cy="625812"/>
          </a:xfrm>
          <a:prstGeom prst="rect">
            <a:avLst/>
          </a:prstGeom>
          <a:noFill/>
        </p:spPr>
        <p:txBody>
          <a:bodyPr wrap="square">
            <a:spAutoFit/>
          </a:bodyPr>
          <a:lstStyle/>
          <a:p>
            <a:pPr algn="ctr" rtl="0">
              <a:lnSpc>
                <a:spcPts val="20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גברים</a:t>
            </a:r>
          </a:p>
          <a:p>
            <a:pPr algn="ctr" rtl="0">
              <a:lnSpc>
                <a:spcPts val="2000"/>
              </a:lnSpc>
            </a:pPr>
            <a:r>
              <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rPr>
              <a:t>0%</a:t>
            </a:r>
          </a:p>
        </p:txBody>
      </p:sp>
      <p:sp>
        <p:nvSpPr>
          <p:cNvPr id="72" name="תיבת טקסט 71">
            <a:extLst>
              <a:ext uri="{FF2B5EF4-FFF2-40B4-BE49-F238E27FC236}">
                <a16:creationId xmlns:a16="http://schemas.microsoft.com/office/drawing/2014/main" id="{54EBDE73-C499-263D-D337-D49110390194}"/>
              </a:ext>
            </a:extLst>
          </p:cNvPr>
          <p:cNvSpPr txBox="1"/>
          <p:nvPr/>
        </p:nvSpPr>
        <p:spPr>
          <a:xfrm>
            <a:off x="8452257" y="4743919"/>
            <a:ext cx="1295400" cy="677558"/>
          </a:xfrm>
          <a:prstGeom prst="rect">
            <a:avLst/>
          </a:prstGeom>
          <a:noFill/>
        </p:spPr>
        <p:txBody>
          <a:bodyPr wrap="square">
            <a:spAutoFit/>
          </a:bodyPr>
          <a:lstStyle/>
          <a:p>
            <a:pPr algn="ctr" rtl="0">
              <a:lnSpc>
                <a:spcPts val="22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נשים</a:t>
            </a:r>
          </a:p>
          <a:p>
            <a:pPr marL="0" marR="0" lvl="0" indent="0" algn="ctr" defTabSz="914400" rtl="0" eaLnBrk="1" fontAlgn="auto" latinLnBrk="0" hangingPunct="1">
              <a:lnSpc>
                <a:spcPts val="2200"/>
              </a:lnSpc>
              <a:spcBef>
                <a:spcPts val="0"/>
              </a:spcBef>
              <a:spcAft>
                <a:spcPts val="0"/>
              </a:spcAft>
              <a:buClrTx/>
              <a:buSzTx/>
              <a:buFontTx/>
              <a:buNone/>
              <a:tabLst/>
              <a:defRPr/>
            </a:pPr>
            <a:r>
              <a:rPr lang="he-IL" sz="1800" b="1" i="0" u="none" strike="noStrike" dirty="0">
                <a:solidFill>
                  <a:srgbClr val="000000"/>
                </a:solidFill>
                <a:effectLst/>
                <a:latin typeface="Arial" panose="020B0604020202020204" pitchFamily="34" charset="0"/>
              </a:rPr>
              <a:t>52%</a:t>
            </a:r>
            <a:r>
              <a:rPr lang="he-IL" sz="2400" b="1" dirty="0"/>
              <a:t> </a:t>
            </a:r>
            <a:endParaRPr kumimoji="0" lang="he-IL" sz="2200" b="1" i="0" u="none" strike="noStrike" kern="1200" cap="none" spc="0" normalizeH="0" baseline="0" noProof="0" dirty="0">
              <a:ln>
                <a:noFill/>
              </a:ln>
              <a:solidFill>
                <a:prstClr val="black">
                  <a:lumMod val="75000"/>
                  <a:lumOff val="25000"/>
                </a:prstClr>
              </a:solidFill>
              <a:effectLst/>
              <a:uLnTx/>
              <a:uFillTx/>
              <a:latin typeface="Almoni Neue DL 4.0 AAA" panose="00000500000000000000" pitchFamily="50" charset="-79"/>
              <a:ea typeface="+mn-ea"/>
              <a:cs typeface="Almoni Neue DL 4.0 AAA" panose="00000500000000000000" pitchFamily="50" charset="-79"/>
            </a:endParaRPr>
          </a:p>
        </p:txBody>
      </p:sp>
      <p:sp>
        <p:nvSpPr>
          <p:cNvPr id="73" name="תיבת טקסט 72">
            <a:extLst>
              <a:ext uri="{FF2B5EF4-FFF2-40B4-BE49-F238E27FC236}">
                <a16:creationId xmlns:a16="http://schemas.microsoft.com/office/drawing/2014/main" id="{A1F6C7F3-857A-AE9D-2F4A-97C3A414C7BB}"/>
              </a:ext>
            </a:extLst>
          </p:cNvPr>
          <p:cNvSpPr txBox="1"/>
          <p:nvPr/>
        </p:nvSpPr>
        <p:spPr>
          <a:xfrm>
            <a:off x="7132794" y="4743919"/>
            <a:ext cx="1295400" cy="677558"/>
          </a:xfrm>
          <a:prstGeom prst="rect">
            <a:avLst/>
          </a:prstGeom>
          <a:noFill/>
        </p:spPr>
        <p:txBody>
          <a:bodyPr wrap="square">
            <a:spAutoFit/>
          </a:bodyPr>
          <a:lstStyle/>
          <a:p>
            <a:pPr algn="ctr" rtl="0">
              <a:lnSpc>
                <a:spcPts val="22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גברים</a:t>
            </a:r>
          </a:p>
          <a:p>
            <a:pPr algn="ctr" rtl="0">
              <a:lnSpc>
                <a:spcPts val="2200"/>
              </a:lnSpc>
            </a:pPr>
            <a:r>
              <a:rPr lang="he-IL" sz="1800" b="1" i="0" u="none" strike="noStrike" dirty="0">
                <a:solidFill>
                  <a:srgbClr val="000000"/>
                </a:solidFill>
                <a:effectLst/>
                <a:latin typeface="Arial" panose="020B0604020202020204" pitchFamily="34" charset="0"/>
              </a:rPr>
              <a:t>27%</a:t>
            </a:r>
            <a:r>
              <a:rPr lang="he-IL" sz="2400" b="1" dirty="0"/>
              <a:t> </a:t>
            </a:r>
            <a:endPar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endParaRPr>
          </a:p>
        </p:txBody>
      </p:sp>
      <p:sp>
        <p:nvSpPr>
          <p:cNvPr id="74" name="תיבת טקסט 73">
            <a:extLst>
              <a:ext uri="{FF2B5EF4-FFF2-40B4-BE49-F238E27FC236}">
                <a16:creationId xmlns:a16="http://schemas.microsoft.com/office/drawing/2014/main" id="{AE6FB5E1-D54F-3E8B-A057-227294084BF3}"/>
              </a:ext>
            </a:extLst>
          </p:cNvPr>
          <p:cNvSpPr txBox="1"/>
          <p:nvPr/>
        </p:nvSpPr>
        <p:spPr>
          <a:xfrm>
            <a:off x="3305185" y="4767599"/>
            <a:ext cx="1295400" cy="625812"/>
          </a:xfrm>
          <a:prstGeom prst="rect">
            <a:avLst/>
          </a:prstGeom>
          <a:noFill/>
        </p:spPr>
        <p:txBody>
          <a:bodyPr wrap="square">
            <a:spAutoFit/>
          </a:bodyPr>
          <a:lstStyle/>
          <a:p>
            <a:pPr algn="ctr" rtl="0">
              <a:lnSpc>
                <a:spcPts val="20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נשים</a:t>
            </a:r>
          </a:p>
          <a:p>
            <a:pPr algn="ctr" rtl="0">
              <a:lnSpc>
                <a:spcPts val="2000"/>
              </a:lnSpc>
            </a:pPr>
            <a:r>
              <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rPr>
              <a:t>0%</a:t>
            </a:r>
          </a:p>
        </p:txBody>
      </p:sp>
      <p:sp>
        <p:nvSpPr>
          <p:cNvPr id="75" name="תיבת טקסט 74">
            <a:extLst>
              <a:ext uri="{FF2B5EF4-FFF2-40B4-BE49-F238E27FC236}">
                <a16:creationId xmlns:a16="http://schemas.microsoft.com/office/drawing/2014/main" id="{93FC27A2-EC2D-C7F7-6653-1CB6C4715EE8}"/>
              </a:ext>
            </a:extLst>
          </p:cNvPr>
          <p:cNvSpPr txBox="1"/>
          <p:nvPr/>
        </p:nvSpPr>
        <p:spPr>
          <a:xfrm>
            <a:off x="1889466" y="4767599"/>
            <a:ext cx="1295400" cy="625812"/>
          </a:xfrm>
          <a:prstGeom prst="rect">
            <a:avLst/>
          </a:prstGeom>
          <a:noFill/>
        </p:spPr>
        <p:txBody>
          <a:bodyPr wrap="square">
            <a:spAutoFit/>
          </a:bodyPr>
          <a:lstStyle/>
          <a:p>
            <a:pPr algn="ctr" rtl="0">
              <a:lnSpc>
                <a:spcPts val="20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גברים</a:t>
            </a:r>
          </a:p>
          <a:p>
            <a:pPr algn="ctr" rtl="0">
              <a:lnSpc>
                <a:spcPts val="2000"/>
              </a:lnSpc>
            </a:pPr>
            <a:r>
              <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rPr>
              <a:t>0%</a:t>
            </a:r>
          </a:p>
        </p:txBody>
      </p:sp>
      <p:sp>
        <p:nvSpPr>
          <p:cNvPr id="78" name="תיבת טקסט 77">
            <a:extLst>
              <a:ext uri="{FF2B5EF4-FFF2-40B4-BE49-F238E27FC236}">
                <a16:creationId xmlns:a16="http://schemas.microsoft.com/office/drawing/2014/main" id="{2EABF0CB-72CE-0F21-D2D5-34675488A17D}"/>
              </a:ext>
            </a:extLst>
          </p:cNvPr>
          <p:cNvSpPr txBox="1"/>
          <p:nvPr/>
        </p:nvSpPr>
        <p:spPr>
          <a:xfrm>
            <a:off x="3305185" y="5347066"/>
            <a:ext cx="1295400" cy="625812"/>
          </a:xfrm>
          <a:prstGeom prst="rect">
            <a:avLst/>
          </a:prstGeom>
          <a:noFill/>
        </p:spPr>
        <p:txBody>
          <a:bodyPr wrap="square">
            <a:spAutoFit/>
          </a:bodyPr>
          <a:lstStyle/>
          <a:p>
            <a:pPr algn="ctr" rtl="0">
              <a:lnSpc>
                <a:spcPts val="20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נשים</a:t>
            </a:r>
          </a:p>
          <a:p>
            <a:pPr algn="ctr" rtl="0">
              <a:lnSpc>
                <a:spcPts val="2000"/>
              </a:lnSpc>
            </a:pPr>
            <a:r>
              <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rPr>
              <a:t>0%</a:t>
            </a:r>
          </a:p>
        </p:txBody>
      </p:sp>
      <p:sp>
        <p:nvSpPr>
          <p:cNvPr id="79" name="תיבת טקסט 78">
            <a:extLst>
              <a:ext uri="{FF2B5EF4-FFF2-40B4-BE49-F238E27FC236}">
                <a16:creationId xmlns:a16="http://schemas.microsoft.com/office/drawing/2014/main" id="{9C25B836-168C-9E7F-138C-CBFC05329E77}"/>
              </a:ext>
            </a:extLst>
          </p:cNvPr>
          <p:cNvSpPr txBox="1"/>
          <p:nvPr/>
        </p:nvSpPr>
        <p:spPr>
          <a:xfrm>
            <a:off x="1889466" y="5347066"/>
            <a:ext cx="1295400" cy="625812"/>
          </a:xfrm>
          <a:prstGeom prst="rect">
            <a:avLst/>
          </a:prstGeom>
          <a:noFill/>
        </p:spPr>
        <p:txBody>
          <a:bodyPr wrap="square">
            <a:spAutoFit/>
          </a:bodyPr>
          <a:lstStyle/>
          <a:p>
            <a:pPr algn="ctr" rtl="0">
              <a:lnSpc>
                <a:spcPts val="20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גברים</a:t>
            </a:r>
          </a:p>
          <a:p>
            <a:pPr algn="ctr" rtl="0">
              <a:lnSpc>
                <a:spcPts val="2000"/>
              </a:lnSpc>
            </a:pPr>
            <a:r>
              <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rPr>
              <a:t>0%</a:t>
            </a:r>
          </a:p>
        </p:txBody>
      </p:sp>
      <p:sp>
        <p:nvSpPr>
          <p:cNvPr id="2" name="צורה חופשית: צורה 1">
            <a:extLst>
              <a:ext uri="{FF2B5EF4-FFF2-40B4-BE49-F238E27FC236}">
                <a16:creationId xmlns:a16="http://schemas.microsoft.com/office/drawing/2014/main" id="{866A851C-E9D7-408C-C6B8-1705D7C03845}"/>
              </a:ext>
            </a:extLst>
          </p:cNvPr>
          <p:cNvSpPr/>
          <p:nvPr/>
        </p:nvSpPr>
        <p:spPr>
          <a:xfrm>
            <a:off x="10452097" y="5991484"/>
            <a:ext cx="571978" cy="540000"/>
          </a:xfrm>
          <a:custGeom>
            <a:avLst/>
            <a:gdLst>
              <a:gd name="connsiteX0" fmla="*/ 0 w 666750"/>
              <a:gd name="connsiteY0" fmla="*/ 0 h 623560"/>
              <a:gd name="connsiteX1" fmla="*/ 354970 w 666750"/>
              <a:gd name="connsiteY1" fmla="*/ 0 h 623560"/>
              <a:gd name="connsiteX2" fmla="*/ 666750 w 666750"/>
              <a:gd name="connsiteY2" fmla="*/ 311780 h 623560"/>
              <a:gd name="connsiteX3" fmla="*/ 666749 w 666750"/>
              <a:gd name="connsiteY3" fmla="*/ 311780 h 623560"/>
              <a:gd name="connsiteX4" fmla="*/ 354969 w 666750"/>
              <a:gd name="connsiteY4" fmla="*/ 623560 h 623560"/>
              <a:gd name="connsiteX5" fmla="*/ 0 w 666750"/>
              <a:gd name="connsiteY5" fmla="*/ 623560 h 623560"/>
              <a:gd name="connsiteX6" fmla="*/ 0 w 666750"/>
              <a:gd name="connsiteY6" fmla="*/ 0 h 62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750" h="623560">
                <a:moveTo>
                  <a:pt x="0" y="0"/>
                </a:moveTo>
                <a:lnTo>
                  <a:pt x="354970" y="0"/>
                </a:lnTo>
                <a:cubicBezTo>
                  <a:pt x="527161" y="0"/>
                  <a:pt x="666750" y="139589"/>
                  <a:pt x="666750" y="311780"/>
                </a:cubicBezTo>
                <a:lnTo>
                  <a:pt x="666749" y="311780"/>
                </a:lnTo>
                <a:cubicBezTo>
                  <a:pt x="666749" y="483971"/>
                  <a:pt x="527160" y="623560"/>
                  <a:pt x="354969" y="623560"/>
                </a:cubicBezTo>
                <a:lnTo>
                  <a:pt x="0" y="623560"/>
                </a:lnTo>
                <a:lnTo>
                  <a:pt x="0" y="0"/>
                </a:lnTo>
                <a:close/>
              </a:path>
            </a:pathLst>
          </a:custGeom>
          <a:solidFill>
            <a:srgbClr val="009CD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0"/>
            <a:endParaRPr lang="he-IL"/>
          </a:p>
        </p:txBody>
      </p:sp>
      <p:sp>
        <p:nvSpPr>
          <p:cNvPr id="3" name="אליפסה 2">
            <a:extLst>
              <a:ext uri="{FF2B5EF4-FFF2-40B4-BE49-F238E27FC236}">
                <a16:creationId xmlns:a16="http://schemas.microsoft.com/office/drawing/2014/main" id="{A1254A4C-1B9F-9F24-B2DB-659238F97652}"/>
              </a:ext>
            </a:extLst>
          </p:cNvPr>
          <p:cNvSpPr/>
          <p:nvPr/>
        </p:nvSpPr>
        <p:spPr>
          <a:xfrm>
            <a:off x="10506865" y="6032443"/>
            <a:ext cx="454662" cy="4546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he-IL" sz="2800" dirty="0">
                <a:solidFill>
                  <a:schemeClr val="tx1"/>
                </a:solidFill>
                <a:latin typeface="Almoni Neue Black AAA Black" panose="00000A00000000000000" pitchFamily="2" charset="-79"/>
                <a:cs typeface="Almoni Neue Black AAA Black" panose="00000A00000000000000" pitchFamily="2" charset="-79"/>
              </a:rPr>
              <a:t>5</a:t>
            </a:r>
          </a:p>
        </p:txBody>
      </p:sp>
      <p:sp>
        <p:nvSpPr>
          <p:cNvPr id="4" name="מלבן 3">
            <a:extLst>
              <a:ext uri="{FF2B5EF4-FFF2-40B4-BE49-F238E27FC236}">
                <a16:creationId xmlns:a16="http://schemas.microsoft.com/office/drawing/2014/main" id="{FCDE411F-6412-7EAC-4C8C-E5509704F6CE}"/>
              </a:ext>
            </a:extLst>
          </p:cNvPr>
          <p:cNvSpPr/>
          <p:nvPr/>
        </p:nvSpPr>
        <p:spPr>
          <a:xfrm>
            <a:off x="745491" y="5991314"/>
            <a:ext cx="9722484" cy="540000"/>
          </a:xfrm>
          <a:prstGeom prst="rect">
            <a:avLst/>
          </a:prstGeom>
          <a:gradFill flip="none" rotWithShape="1">
            <a:gsLst>
              <a:gs pos="50000">
                <a:schemeClr val="bg2">
                  <a:lumMod val="90000"/>
                </a:schemeClr>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cxnSp>
        <p:nvCxnSpPr>
          <p:cNvPr id="6" name="מחבר ישר 5">
            <a:extLst>
              <a:ext uri="{FF2B5EF4-FFF2-40B4-BE49-F238E27FC236}">
                <a16:creationId xmlns:a16="http://schemas.microsoft.com/office/drawing/2014/main" id="{9254589F-E10A-5C32-AA2F-2D791B03B6C5}"/>
              </a:ext>
            </a:extLst>
          </p:cNvPr>
          <p:cNvCxnSpPr>
            <a:cxnSpLocks/>
          </p:cNvCxnSpPr>
          <p:nvPr/>
        </p:nvCxnSpPr>
        <p:spPr>
          <a:xfrm>
            <a:off x="6096000" y="6064624"/>
            <a:ext cx="0" cy="454662"/>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8" name="תיבת טקסט 7">
            <a:extLst>
              <a:ext uri="{FF2B5EF4-FFF2-40B4-BE49-F238E27FC236}">
                <a16:creationId xmlns:a16="http://schemas.microsoft.com/office/drawing/2014/main" id="{4AB9CE5E-363C-C35C-E06E-03C045A7FD14}"/>
              </a:ext>
            </a:extLst>
          </p:cNvPr>
          <p:cNvSpPr txBox="1"/>
          <p:nvPr/>
        </p:nvSpPr>
        <p:spPr>
          <a:xfrm>
            <a:off x="6756807" y="6026132"/>
            <a:ext cx="3390899" cy="505267"/>
          </a:xfrm>
          <a:prstGeom prst="rect">
            <a:avLst/>
          </a:prstGeom>
          <a:noFill/>
        </p:spPr>
        <p:txBody>
          <a:bodyPr wrap="square">
            <a:spAutoFit/>
          </a:bodyPr>
          <a:lstStyle/>
          <a:p>
            <a:pPr algn="ctr">
              <a:lnSpc>
                <a:spcPts val="1600"/>
              </a:lnSpc>
            </a:pPr>
            <a:r>
              <a:rPr kumimoji="0" lang="he-IL" sz="2200" b="1" i="0" u="none" strike="noStrike" kern="1200" cap="none" spc="0" normalizeH="0" baseline="0" noProof="0" dirty="0">
                <a:ln>
                  <a:noFill/>
                </a:ln>
                <a:solidFill>
                  <a:prstClr val="black">
                    <a:lumMod val="75000"/>
                    <a:lumOff val="25000"/>
                  </a:prstClr>
                </a:solidFill>
                <a:effectLst/>
                <a:uLnTx/>
                <a:uFillTx/>
                <a:latin typeface="Almoni Neue DL 4.0 AAA" panose="00000500000000000000" pitchFamily="50" charset="-79"/>
                <a:ea typeface="+mn-ea"/>
                <a:cs typeface="Almoni Neue DL 4.0 AAA" panose="00000500000000000000" pitchFamily="50" charset="-79"/>
              </a:rPr>
              <a:t>לא ניתן להשוואה סטטיסטית </a:t>
            </a:r>
            <a:r>
              <a:rPr lang="he-IL" sz="2400" dirty="0">
                <a:latin typeface="Almoni Neue DL 4.0 AAA" panose="00000500000000000000" pitchFamily="50" charset="-79"/>
                <a:cs typeface="Almoni Neue DL 4.0 AAA" panose="00000500000000000000" pitchFamily="50" charset="-79"/>
              </a:rPr>
              <a:t> </a:t>
            </a:r>
            <a:r>
              <a:rPr lang="he-IL" sz="1400" dirty="0">
                <a:latin typeface="Almoni Neue DL 4.0 AAA" panose="00000500000000000000" pitchFamily="50" charset="-79"/>
                <a:cs typeface="Almoni Neue DL 4.0 AAA" panose="00000500000000000000" pitchFamily="50" charset="-79"/>
              </a:rPr>
              <a:t>(</a:t>
            </a:r>
            <a:r>
              <a:rPr lang="he-IL" sz="1400" b="1" dirty="0">
                <a:solidFill>
                  <a:prstClr val="black">
                    <a:lumMod val="75000"/>
                    <a:lumOff val="25000"/>
                  </a:prstClr>
                </a:solidFill>
                <a:latin typeface="Almoni Neue DL 4.0 AAA" panose="00000500000000000000" pitchFamily="50" charset="-79"/>
                <a:cs typeface="Almoni Neue DL 4.0 AAA" panose="00000500000000000000" pitchFamily="50" charset="-79"/>
              </a:rPr>
              <a:t>לא מכיל מספיק עובדים משני המגדרים)</a:t>
            </a:r>
            <a:endParaRPr lang="he-IL" sz="2200" b="1" dirty="0">
              <a:solidFill>
                <a:prstClr val="black">
                  <a:lumMod val="75000"/>
                  <a:lumOff val="25000"/>
                </a:prstClr>
              </a:solidFill>
              <a:latin typeface="Almoni Neue DL 4.0 AAA" panose="00000500000000000000" pitchFamily="50" charset="-79"/>
              <a:cs typeface="Almoni Neue DL 4.0 AAA" panose="00000500000000000000" pitchFamily="50" charset="-79"/>
            </a:endParaRPr>
          </a:p>
        </p:txBody>
      </p:sp>
      <p:sp>
        <p:nvSpPr>
          <p:cNvPr id="9" name="תיבת טקסט 8">
            <a:extLst>
              <a:ext uri="{FF2B5EF4-FFF2-40B4-BE49-F238E27FC236}">
                <a16:creationId xmlns:a16="http://schemas.microsoft.com/office/drawing/2014/main" id="{E60B2015-DF65-9556-2D20-BACF099D4BA6}"/>
              </a:ext>
            </a:extLst>
          </p:cNvPr>
          <p:cNvSpPr txBox="1"/>
          <p:nvPr/>
        </p:nvSpPr>
        <p:spPr>
          <a:xfrm>
            <a:off x="3305185" y="5986946"/>
            <a:ext cx="1295400" cy="625812"/>
          </a:xfrm>
          <a:prstGeom prst="rect">
            <a:avLst/>
          </a:prstGeom>
          <a:noFill/>
        </p:spPr>
        <p:txBody>
          <a:bodyPr wrap="square">
            <a:spAutoFit/>
          </a:bodyPr>
          <a:lstStyle/>
          <a:p>
            <a:pPr algn="ctr" rtl="0">
              <a:lnSpc>
                <a:spcPts val="20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נשים</a:t>
            </a:r>
          </a:p>
          <a:p>
            <a:pPr algn="ctr" rtl="0">
              <a:lnSpc>
                <a:spcPts val="2000"/>
              </a:lnSpc>
            </a:pPr>
            <a:r>
              <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rPr>
              <a:t>0%</a:t>
            </a:r>
          </a:p>
        </p:txBody>
      </p:sp>
      <p:sp>
        <p:nvSpPr>
          <p:cNvPr id="10" name="תיבת טקסט 9">
            <a:extLst>
              <a:ext uri="{FF2B5EF4-FFF2-40B4-BE49-F238E27FC236}">
                <a16:creationId xmlns:a16="http://schemas.microsoft.com/office/drawing/2014/main" id="{AEE5FD18-27F7-0987-E1F6-A8142844CAB8}"/>
              </a:ext>
            </a:extLst>
          </p:cNvPr>
          <p:cNvSpPr txBox="1"/>
          <p:nvPr/>
        </p:nvSpPr>
        <p:spPr>
          <a:xfrm>
            <a:off x="1889466" y="5986946"/>
            <a:ext cx="1295400" cy="625812"/>
          </a:xfrm>
          <a:prstGeom prst="rect">
            <a:avLst/>
          </a:prstGeom>
          <a:noFill/>
        </p:spPr>
        <p:txBody>
          <a:bodyPr wrap="square">
            <a:spAutoFit/>
          </a:bodyPr>
          <a:lstStyle/>
          <a:p>
            <a:pPr algn="ctr" rtl="0">
              <a:lnSpc>
                <a:spcPts val="20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גברים</a:t>
            </a:r>
          </a:p>
          <a:p>
            <a:pPr algn="ctr" rtl="0">
              <a:lnSpc>
                <a:spcPts val="2000"/>
              </a:lnSpc>
            </a:pPr>
            <a:r>
              <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rPr>
              <a:t>0%</a:t>
            </a:r>
          </a:p>
        </p:txBody>
      </p:sp>
      <p:sp>
        <p:nvSpPr>
          <p:cNvPr id="12" name="תיבת טקסט 11">
            <a:extLst>
              <a:ext uri="{FF2B5EF4-FFF2-40B4-BE49-F238E27FC236}">
                <a16:creationId xmlns:a16="http://schemas.microsoft.com/office/drawing/2014/main" id="{BF76DA87-117D-5B0E-86C2-5F1E40342CFC}"/>
              </a:ext>
            </a:extLst>
          </p:cNvPr>
          <p:cNvSpPr txBox="1"/>
          <p:nvPr/>
        </p:nvSpPr>
        <p:spPr>
          <a:xfrm>
            <a:off x="8452257" y="5304336"/>
            <a:ext cx="1295400" cy="677558"/>
          </a:xfrm>
          <a:prstGeom prst="rect">
            <a:avLst/>
          </a:prstGeom>
          <a:noFill/>
        </p:spPr>
        <p:txBody>
          <a:bodyPr wrap="square">
            <a:spAutoFit/>
          </a:bodyPr>
          <a:lstStyle/>
          <a:p>
            <a:pPr algn="ctr" rtl="0">
              <a:lnSpc>
                <a:spcPts val="22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נשים</a:t>
            </a:r>
          </a:p>
          <a:p>
            <a:pPr marL="0" marR="0" lvl="0" indent="0" algn="ctr" defTabSz="914400" rtl="0" eaLnBrk="1" fontAlgn="auto" latinLnBrk="0" hangingPunct="1">
              <a:lnSpc>
                <a:spcPts val="2200"/>
              </a:lnSpc>
              <a:spcBef>
                <a:spcPts val="0"/>
              </a:spcBef>
              <a:spcAft>
                <a:spcPts val="0"/>
              </a:spcAft>
              <a:buClrTx/>
              <a:buSzTx/>
              <a:buFontTx/>
              <a:buNone/>
              <a:tabLst/>
              <a:defRPr/>
            </a:pPr>
            <a:r>
              <a:rPr lang="he-IL" sz="1800" b="1" i="0" u="none" strike="noStrike" dirty="0">
                <a:solidFill>
                  <a:srgbClr val="000000"/>
                </a:solidFill>
                <a:effectLst/>
                <a:latin typeface="Arial" panose="020B0604020202020204" pitchFamily="34" charset="0"/>
              </a:rPr>
              <a:t>5</a:t>
            </a:r>
            <a:r>
              <a:rPr lang="he-IL" b="1" dirty="0">
                <a:solidFill>
                  <a:srgbClr val="000000"/>
                </a:solidFill>
                <a:latin typeface="Arial" panose="020B0604020202020204" pitchFamily="34" charset="0"/>
              </a:rPr>
              <a:t>3</a:t>
            </a:r>
            <a:r>
              <a:rPr lang="he-IL" sz="1800" b="1" i="0" u="none" strike="noStrike" dirty="0">
                <a:solidFill>
                  <a:srgbClr val="000000"/>
                </a:solidFill>
                <a:effectLst/>
                <a:latin typeface="Arial" panose="020B0604020202020204" pitchFamily="34" charset="0"/>
              </a:rPr>
              <a:t>%</a:t>
            </a:r>
            <a:r>
              <a:rPr lang="he-IL" sz="2400" b="1" dirty="0"/>
              <a:t> </a:t>
            </a:r>
            <a:endParaRPr kumimoji="0" lang="he-IL" sz="2200" b="1" i="0" u="none" strike="noStrike" kern="1200" cap="none" spc="0" normalizeH="0" baseline="0" noProof="0" dirty="0">
              <a:ln>
                <a:noFill/>
              </a:ln>
              <a:solidFill>
                <a:prstClr val="black">
                  <a:lumMod val="75000"/>
                  <a:lumOff val="25000"/>
                </a:prstClr>
              </a:solidFill>
              <a:effectLst/>
              <a:uLnTx/>
              <a:uFillTx/>
              <a:latin typeface="Almoni Neue DL 4.0 AAA" panose="00000500000000000000" pitchFamily="50" charset="-79"/>
              <a:ea typeface="+mn-ea"/>
              <a:cs typeface="Almoni Neue DL 4.0 AAA" panose="00000500000000000000" pitchFamily="50" charset="-79"/>
            </a:endParaRPr>
          </a:p>
        </p:txBody>
      </p:sp>
      <p:sp>
        <p:nvSpPr>
          <p:cNvPr id="14" name="תיבת טקסט 13">
            <a:extLst>
              <a:ext uri="{FF2B5EF4-FFF2-40B4-BE49-F238E27FC236}">
                <a16:creationId xmlns:a16="http://schemas.microsoft.com/office/drawing/2014/main" id="{E66B2B25-86FA-AA36-E26E-F1774781E6BC}"/>
              </a:ext>
            </a:extLst>
          </p:cNvPr>
          <p:cNvSpPr txBox="1"/>
          <p:nvPr/>
        </p:nvSpPr>
        <p:spPr>
          <a:xfrm>
            <a:off x="7132794" y="5304336"/>
            <a:ext cx="1295400" cy="677558"/>
          </a:xfrm>
          <a:prstGeom prst="rect">
            <a:avLst/>
          </a:prstGeom>
          <a:noFill/>
        </p:spPr>
        <p:txBody>
          <a:bodyPr wrap="square">
            <a:spAutoFit/>
          </a:bodyPr>
          <a:lstStyle/>
          <a:p>
            <a:pPr algn="ctr" rtl="0">
              <a:lnSpc>
                <a:spcPts val="2200"/>
              </a:lnSpc>
            </a:pPr>
            <a:r>
              <a:rPr lang="he-IL" sz="1800" b="0" i="0" u="none" strike="noStrike" baseline="0" dirty="0">
                <a:solidFill>
                  <a:schemeClr val="tx1">
                    <a:lumMod val="75000"/>
                    <a:lumOff val="25000"/>
                  </a:schemeClr>
                </a:solidFill>
                <a:latin typeface="Almoni Neue DL 4.0 AAA" panose="00000500000000000000" pitchFamily="50" charset="-79"/>
                <a:cs typeface="Almoni Neue DL 4.0 AAA" panose="00000500000000000000" pitchFamily="50" charset="-79"/>
              </a:rPr>
              <a:t>גברים</a:t>
            </a:r>
          </a:p>
          <a:p>
            <a:pPr algn="ctr" rtl="0">
              <a:lnSpc>
                <a:spcPts val="2200"/>
              </a:lnSpc>
            </a:pPr>
            <a:r>
              <a:rPr lang="he-IL" sz="1800" b="1" i="0" u="none" strike="noStrike" dirty="0">
                <a:solidFill>
                  <a:srgbClr val="000000"/>
                </a:solidFill>
                <a:effectLst/>
                <a:latin typeface="Arial" panose="020B0604020202020204" pitchFamily="34" charset="0"/>
              </a:rPr>
              <a:t>50%</a:t>
            </a:r>
            <a:r>
              <a:rPr lang="he-IL" sz="2400" b="1" dirty="0"/>
              <a:t> </a:t>
            </a:r>
            <a:endParaRPr lang="he-IL" sz="2200" b="1" dirty="0">
              <a:solidFill>
                <a:schemeClr val="tx1">
                  <a:lumMod val="75000"/>
                  <a:lumOff val="25000"/>
                </a:schemeClr>
              </a:solidFill>
              <a:latin typeface="Almoni Neue DL 4.0 AAA" panose="00000500000000000000" pitchFamily="50" charset="-79"/>
              <a:cs typeface="Almoni Neue DL 4.0 AAA" panose="00000500000000000000" pitchFamily="50" charset="-79"/>
            </a:endParaRPr>
          </a:p>
        </p:txBody>
      </p:sp>
    </p:spTree>
    <p:extLst>
      <p:ext uri="{BB962C8B-B14F-4D97-AF65-F5344CB8AC3E}">
        <p14:creationId xmlns:p14="http://schemas.microsoft.com/office/powerpoint/2010/main" val="296497378"/>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0865a11-04aa-4758-90f9-30fb78dc0abd">E7RFMTJKPR4V-1837137520-49609</_dlc_DocId>
    <TaxCatchAll xmlns="40865a11-04aa-4758-90f9-30fb78dc0abd" xsi:nil="true"/>
    <_dlc_DocIdUrl xmlns="40865a11-04aa-4758-90f9-30fb78dc0abd">
      <Url>https://jdcil.sharepoint.com/sites/jdci/Marketing/_layouts/15/DocIdRedir.aspx?ID=E7RFMTJKPR4V-1837137520-49609</Url>
      <Description>E7RFMTJKPR4V-1837137520-49609</Description>
    </_dlc_DocIdUrl>
    <lcf76f155ced4ddcb4097134ff3c332f xmlns="0800a059-ebdc-442c-bd41-70f81971143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JDCI Default Content Type" ma:contentTypeID="0x0101005E132F7B706C9D47B10A46F70A77D2DB00614E3458C81CF24C97936FA46E1BDB37" ma:contentTypeVersion="1444" ma:contentTypeDescription="A content type to serve default crosscutting columns (each division can add their own, as needed)" ma:contentTypeScope="" ma:versionID="3588f30d3104ad2f27eb7694da9c78ee">
  <xsd:schema xmlns:xsd="http://www.w3.org/2001/XMLSchema" xmlns:xs="http://www.w3.org/2001/XMLSchema" xmlns:p="http://schemas.microsoft.com/office/2006/metadata/properties" xmlns:ns2="40865a11-04aa-4758-90f9-30fb78dc0abd" xmlns:ns3="0800a059-ebdc-442c-bd41-70f819711430" xmlns:ns4="0c2e4a99-62e3-4061-8197-75b1cfceaca8" targetNamespace="http://schemas.microsoft.com/office/2006/metadata/properties" ma:root="true" ma:fieldsID="6be06e732ffd42dce3c1e4293e59c016" ns2:_="" ns3:_="" ns4:_="">
    <xsd:import namespace="40865a11-04aa-4758-90f9-30fb78dc0abd"/>
    <xsd:import namespace="0800a059-ebdc-442c-bd41-70f819711430"/>
    <xsd:import namespace="0c2e4a99-62e3-4061-8197-75b1cfceaca8"/>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865a11-04aa-4758-90f9-30fb78dc0ab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6" nillable="true" ma:displayName="Taxonomy Catch All Column" ma:hidden="true" ma:list="{fd017d89-e13c-46b2-b39a-a5261efa44c4}" ma:internalName="TaxCatchAll" ma:showField="CatchAllData" ma:web="40865a11-04aa-4758-90f9-30fb78dc0ab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800a059-ebdc-442c-bd41-70f81971143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b052595-e0a3-4aa6-8855-c090d5a7a2c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c2e4a99-62e3-4061-8197-75b1cfceaca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D0055A-F610-42B1-8312-C13214F4F496}">
  <ds:schemaRefs>
    <ds:schemaRef ds:uri="http://schemas.microsoft.com/office/2006/metadata/properties"/>
    <ds:schemaRef ds:uri="http://schemas.microsoft.com/office/infopath/2007/PartnerControls"/>
    <ds:schemaRef ds:uri="40865a11-04aa-4758-90f9-30fb78dc0abd"/>
    <ds:schemaRef ds:uri="fa4282f8-5615-4550-a144-75bd1365c315"/>
    <ds:schemaRef ds:uri="0800a059-ebdc-442c-bd41-70f819711430"/>
  </ds:schemaRefs>
</ds:datastoreItem>
</file>

<file path=customXml/itemProps2.xml><?xml version="1.0" encoding="utf-8"?>
<ds:datastoreItem xmlns:ds="http://schemas.openxmlformats.org/officeDocument/2006/customXml" ds:itemID="{B262474C-134D-491A-A1CE-B8677578B5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865a11-04aa-4758-90f9-30fb78dc0abd"/>
    <ds:schemaRef ds:uri="0800a059-ebdc-442c-bd41-70f819711430"/>
    <ds:schemaRef ds:uri="0c2e4a99-62e3-4061-8197-75b1cfceac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E0F986-71DE-4592-9748-2A00ABC2C623}">
  <ds:schemaRefs>
    <ds:schemaRef ds:uri="http://schemas.microsoft.com/sharepoint/events"/>
  </ds:schemaRefs>
</ds:datastoreItem>
</file>

<file path=customXml/itemProps4.xml><?xml version="1.0" encoding="utf-8"?>
<ds:datastoreItem xmlns:ds="http://schemas.openxmlformats.org/officeDocument/2006/customXml" ds:itemID="{F64C231C-6D50-49D2-881C-C254FC69CF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492</TotalTime>
  <Words>416</Words>
  <Application>Microsoft Office PowerPoint</Application>
  <PresentationFormat>Widescreen</PresentationFormat>
  <Paragraphs>74</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Calibri Light</vt:lpstr>
      <vt:lpstr>Almoni Neue DL 4.0 AAA</vt:lpstr>
      <vt:lpstr>Arial</vt:lpstr>
      <vt:lpstr>Calibri</vt:lpstr>
      <vt:lpstr>Almoni Neue Black AAA Black</vt:lpstr>
      <vt:lpstr>Aptos</vt:lpstr>
      <vt:lpstr>ערכת נושא Office</vt:lpstr>
      <vt:lpstr>PowerPoint Presentation</vt:lpstr>
      <vt:lpstr>PowerPoint Presentation</vt:lpstr>
      <vt:lpstr>PowerPoint Presentation</vt:lpstr>
    </vt:vector>
  </TitlesOfParts>
  <Company>JDC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Sigalit Lavi</dc:creator>
  <cp:lastModifiedBy>Maki (Itamar) Dubrov</cp:lastModifiedBy>
  <cp:revision>9</cp:revision>
  <dcterms:created xsi:type="dcterms:W3CDTF">2023-05-14T07:39:20Z</dcterms:created>
  <dcterms:modified xsi:type="dcterms:W3CDTF">2024-06-24T09:39:07Z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MediaServiceImageTags">
    <vt:lpwstr/>
  </property>
  <property fmtid="{D5CDD505-2E9C-101B-9397-08002B2CF9AE}" pid="4" name="ContentTypeId">
    <vt:lpwstr>0x0101005E132F7B706C9D47B10A46F70A77D2DB00614E3458C81CF24C97936FA46E1BDB37</vt:lpwstr>
  </property>
  <property fmtid="{D5CDD505-2E9C-101B-9397-08002B2CF9AE}" pid="5" name="_dlc_DocIdItemGuid">
    <vt:lpwstr>dfd0dc36-fe7f-4c67-ae08-f50d797aa827</vt:lpwstr>
  </property>
</Properties>
</file>